
<file path=[Content_Types].xml><?xml version="1.0" encoding="utf-8"?>
<Types xmlns="http://schemas.openxmlformats.org/package/2006/content-types">
  <Default ContentType="application/vnd.openxmlformats-officedocument.oleObject" Extension="bin"/>
  <Default ContentType="application/x-fontdata" Extension="fntdata"/>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Lst>
  <p:sldSz cx="18288000" cy="10287000"/>
  <p:notesSz cx="6858000" cy="9144000"/>
  <p:embeddedFontLst>
    <p:embeddedFont>
      <p:font typeface="Open Sauce Bold" charset="1" panose="00000800000000000000"/>
      <p:regular r:id="rId65"/>
    </p:embeddedFont>
    <p:embeddedFont>
      <p:font typeface="Open Sauce" charset="1" panose="00000500000000000000"/>
      <p:regular r:id="rId66"/>
    </p:embeddedFont>
    <p:embeddedFont>
      <p:font typeface="Garet Bold" charset="1" panose="00000000000000000000"/>
      <p:regular r:id="rId67"/>
    </p:embeddedFont>
    <p:embeddedFont>
      <p:font typeface="Canva Sans" charset="1" panose="020B0503030501040103"/>
      <p:regular r:id="rId68"/>
    </p:embeddedFont>
    <p:embeddedFont>
      <p:font typeface="Open Sans Bold" charset="1" panose="00000000000000000000"/>
      <p:regular r:id="rId69"/>
    </p:embeddedFont>
    <p:embeddedFont>
      <p:font typeface="Open Sans" charset="1" panose="00000000000000000000"/>
      <p:regular r:id="rId70"/>
    </p:embeddedFont>
    <p:embeddedFont>
      <p:font typeface="Canva Sans Bold" charset="1" panose="020B0803030501040103"/>
      <p:regular r:id="rId71"/>
    </p:embeddedFont>
    <p:embeddedFont>
      <p:font typeface="Canva Sans Italics" charset="1" panose="020B0503030501040103"/>
      <p:regular r:id="rId7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fonts/font65.fntdata" Type="http://schemas.openxmlformats.org/officeDocument/2006/relationships/font"/><Relationship Id="rId66" Target="fonts/font66.fntdata" Type="http://schemas.openxmlformats.org/officeDocument/2006/relationships/font"/><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70" Target="fonts/font70.fntdata" Type="http://schemas.openxmlformats.org/officeDocument/2006/relationships/font"/><Relationship Id="rId71" Target="fonts/font71.fntdata" Type="http://schemas.openxmlformats.org/officeDocument/2006/relationships/font"/><Relationship Id="rId72" Target="fonts/font72.fntdata" Type="http://schemas.openxmlformats.org/officeDocument/2006/relationships/font"/><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png" Type="http://schemas.openxmlformats.org/officeDocument/2006/relationships/image"/><Relationship Id="rId12" Target="../media/image38.jpeg" Type="http://schemas.openxmlformats.org/officeDocument/2006/relationships/image"/><Relationship Id="rId2" Target="../media/image28.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 Id="rId9" Target="../media/image3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jpeg" Type="http://schemas.openxmlformats.org/officeDocument/2006/relationships/image"/><Relationship Id="rId3" Target="../media/VAG9JDIaY6g.mp4" Type="http://schemas.openxmlformats.org/officeDocument/2006/relationships/video"/><Relationship Id="rId4" Target="../media/VAG9JDIaY6g.mp4" Type="http://schemas.microsoft.com/office/2007/relationships/media"/></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embeddings/oleObject1.bin" Type="http://schemas.openxmlformats.org/officeDocument/2006/relationships/oleObjec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jpeg" Type="http://schemas.openxmlformats.org/officeDocument/2006/relationships/image"/><Relationship Id="rId4" Target="../media/image7.png" Type="http://schemas.openxmlformats.org/officeDocument/2006/relationships/image"/><Relationship Id="rId5" Target="../media/image8.jpeg" Type="http://schemas.openxmlformats.org/officeDocument/2006/relationships/image"/><Relationship Id="rId6"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28700" y="6356404"/>
            <a:ext cx="987500" cy="0"/>
          </a:xfrm>
          <a:prstGeom prst="line">
            <a:avLst/>
          </a:prstGeom>
          <a:ln cap="flat" w="28575">
            <a:solidFill>
              <a:srgbClr val="4A44BD"/>
            </a:solidFill>
            <a:prstDash val="solid"/>
            <a:headEnd type="none" len="sm" w="sm"/>
            <a:tailEnd type="none" len="sm" w="sm"/>
          </a:ln>
        </p:spPr>
      </p:sp>
      <p:grpSp>
        <p:nvGrpSpPr>
          <p:cNvPr name="Group 3" id="3"/>
          <p:cNvGrpSpPr/>
          <p:nvPr/>
        </p:nvGrpSpPr>
        <p:grpSpPr>
          <a:xfrm rot="0">
            <a:off x="14678076" y="7474532"/>
            <a:ext cx="4047637" cy="722100"/>
            <a:chOff x="0" y="0"/>
            <a:chExt cx="5396850" cy="962801"/>
          </a:xfrm>
        </p:grpSpPr>
        <p:sp>
          <p:nvSpPr>
            <p:cNvPr name="TextBox 4" id="4"/>
            <p:cNvSpPr txBox="true"/>
            <p:nvPr/>
          </p:nvSpPr>
          <p:spPr>
            <a:xfrm rot="0">
              <a:off x="0" y="393629"/>
              <a:ext cx="5396850" cy="569172"/>
            </a:xfrm>
            <a:prstGeom prst="rect">
              <a:avLst/>
            </a:prstGeom>
          </p:spPr>
          <p:txBody>
            <a:bodyPr anchor="t" rtlCol="false" tIns="0" lIns="0" bIns="0" rIns="0">
              <a:spAutoFit/>
            </a:bodyPr>
            <a:lstStyle/>
            <a:p>
              <a:pPr algn="l" marL="0" indent="0" lvl="0">
                <a:lnSpc>
                  <a:spcPts val="3639"/>
                </a:lnSpc>
              </a:pPr>
              <a:r>
                <a:rPr lang="en-US" b="true" sz="2599">
                  <a:solidFill>
                    <a:srgbClr val="000000"/>
                  </a:solidFill>
                  <a:latin typeface="Open Sauce Bold"/>
                  <a:ea typeface="Open Sauce Bold"/>
                  <a:cs typeface="Open Sauce Bold"/>
                  <a:sym typeface="Open Sauce Bold"/>
                </a:rPr>
                <a:t>L01</a:t>
              </a:r>
            </a:p>
          </p:txBody>
        </p:sp>
        <p:sp>
          <p:nvSpPr>
            <p:cNvPr name="TextBox 5" id="5"/>
            <p:cNvSpPr txBox="true"/>
            <p:nvPr/>
          </p:nvSpPr>
          <p:spPr>
            <a:xfrm rot="0">
              <a:off x="0" y="-28575"/>
              <a:ext cx="5396850" cy="333375"/>
            </a:xfrm>
            <a:prstGeom prst="rect">
              <a:avLst/>
            </a:prstGeom>
          </p:spPr>
          <p:txBody>
            <a:bodyPr anchor="t" rtlCol="false" tIns="0" lIns="0" bIns="0" rIns="0">
              <a:spAutoFit/>
            </a:bodyPr>
            <a:lstStyle/>
            <a:p>
              <a:pPr algn="l" marL="0" indent="0" lvl="0">
                <a:lnSpc>
                  <a:spcPts val="2100"/>
                </a:lnSpc>
                <a:spcBef>
                  <a:spcPct val="0"/>
                </a:spcBef>
              </a:pPr>
              <a:r>
                <a:rPr lang="en-US" sz="1500" spc="75">
                  <a:solidFill>
                    <a:srgbClr val="000000"/>
                  </a:solidFill>
                  <a:latin typeface="Open Sauce"/>
                  <a:ea typeface="Open Sauce"/>
                  <a:cs typeface="Open Sauce"/>
                  <a:sym typeface="Open Sauce"/>
                </a:rPr>
                <a:t>NHÓM LỚP</a:t>
              </a:r>
            </a:p>
          </p:txBody>
        </p:sp>
      </p:grpSp>
      <p:sp>
        <p:nvSpPr>
          <p:cNvPr name="Freeform 6" id="6"/>
          <p:cNvSpPr/>
          <p:nvPr/>
        </p:nvSpPr>
        <p:spPr>
          <a:xfrm flipH="false" flipV="false" rot="0">
            <a:off x="8913253" y="2963300"/>
            <a:ext cx="9374747" cy="12269388"/>
          </a:xfrm>
          <a:custGeom>
            <a:avLst/>
            <a:gdLst/>
            <a:ahLst/>
            <a:cxnLst/>
            <a:rect r="r" b="b" t="t" l="l"/>
            <a:pathLst>
              <a:path h="12269388" w="9374747">
                <a:moveTo>
                  <a:pt x="0" y="0"/>
                </a:moveTo>
                <a:lnTo>
                  <a:pt x="9374747" y="0"/>
                </a:lnTo>
                <a:lnTo>
                  <a:pt x="9374747" y="12269388"/>
                </a:lnTo>
                <a:lnTo>
                  <a:pt x="0" y="12269388"/>
                </a:lnTo>
                <a:lnTo>
                  <a:pt x="0" y="0"/>
                </a:lnTo>
                <a:close/>
              </a:path>
            </a:pathLst>
          </a:custGeom>
          <a:blipFill>
            <a:blip r:embed="rId2">
              <a:extLst>
                <a:ext uri="{96DAC541-7B7A-43D3-8B79-37D633B846F1}">
                  <asvg:svgBlip xmlns:asvg="http://schemas.microsoft.com/office/drawing/2016/SVG/main" r:embed="rId3"/>
                </a:ext>
              </a:extLst>
            </a:blip>
            <a:stretch>
              <a:fillRect l="0" t="0" r="-30877" b="0"/>
            </a:stretch>
          </a:blipFill>
        </p:spPr>
      </p:sp>
      <p:grpSp>
        <p:nvGrpSpPr>
          <p:cNvPr name="Group 7" id="7"/>
          <p:cNvGrpSpPr/>
          <p:nvPr/>
        </p:nvGrpSpPr>
        <p:grpSpPr>
          <a:xfrm rot="0">
            <a:off x="0" y="9274912"/>
            <a:ext cx="19548495" cy="1012088"/>
            <a:chOff x="0" y="0"/>
            <a:chExt cx="123214575" cy="6379210"/>
          </a:xfrm>
        </p:grpSpPr>
        <p:sp>
          <p:nvSpPr>
            <p:cNvPr name="Freeform 8" id="8"/>
            <p:cNvSpPr/>
            <p:nvPr/>
          </p:nvSpPr>
          <p:spPr>
            <a:xfrm flipH="false" flipV="false" rot="0">
              <a:off x="0" y="0"/>
              <a:ext cx="123214569" cy="6379210"/>
            </a:xfrm>
            <a:custGeom>
              <a:avLst/>
              <a:gdLst/>
              <a:ahLst/>
              <a:cxnLst/>
              <a:rect r="r" b="b" t="t" l="l"/>
              <a:pathLst>
                <a:path h="6379210" w="123214569">
                  <a:moveTo>
                    <a:pt x="116297348" y="0"/>
                  </a:moveTo>
                  <a:lnTo>
                    <a:pt x="14830961" y="0"/>
                  </a:lnTo>
                  <a:lnTo>
                    <a:pt x="7221293" y="7620"/>
                  </a:lnTo>
                  <a:lnTo>
                    <a:pt x="0" y="6379210"/>
                  </a:lnTo>
                  <a:lnTo>
                    <a:pt x="116568662" y="6379210"/>
                  </a:lnTo>
                  <a:lnTo>
                    <a:pt x="123214569" y="0"/>
                  </a:lnTo>
                  <a:close/>
                </a:path>
              </a:pathLst>
            </a:custGeom>
            <a:solidFill>
              <a:srgbClr val="4A44BD"/>
            </a:solidFill>
          </p:spPr>
        </p:sp>
      </p:grpSp>
      <p:grpSp>
        <p:nvGrpSpPr>
          <p:cNvPr name="Group 9" id="9"/>
          <p:cNvGrpSpPr/>
          <p:nvPr/>
        </p:nvGrpSpPr>
        <p:grpSpPr>
          <a:xfrm rot="0">
            <a:off x="1028700" y="3890749"/>
            <a:ext cx="14173696" cy="1905428"/>
            <a:chOff x="0" y="0"/>
            <a:chExt cx="18898261" cy="2540570"/>
          </a:xfrm>
        </p:grpSpPr>
        <p:sp>
          <p:nvSpPr>
            <p:cNvPr name="TextBox 10" id="10"/>
            <p:cNvSpPr txBox="true"/>
            <p:nvPr/>
          </p:nvSpPr>
          <p:spPr>
            <a:xfrm rot="0">
              <a:off x="0" y="905657"/>
              <a:ext cx="18898261" cy="1634913"/>
            </a:xfrm>
            <a:prstGeom prst="rect">
              <a:avLst/>
            </a:prstGeom>
          </p:spPr>
          <p:txBody>
            <a:bodyPr anchor="t" rtlCol="false" tIns="0" lIns="0" bIns="0" rIns="0">
              <a:spAutoFit/>
            </a:bodyPr>
            <a:lstStyle/>
            <a:p>
              <a:pPr algn="l" marL="0" indent="0" lvl="0">
                <a:lnSpc>
                  <a:spcPts val="4729"/>
                </a:lnSpc>
              </a:pPr>
              <a:r>
                <a:rPr lang="en-US" b="true" sz="4299">
                  <a:solidFill>
                    <a:srgbClr val="4A44BD"/>
                  </a:solidFill>
                  <a:latin typeface="Garet Bold"/>
                  <a:ea typeface="Garet Bold"/>
                  <a:cs typeface="Garet Bold"/>
                  <a:sym typeface="Garet Bold"/>
                </a:rPr>
                <a:t>PHÁT TRIỂN HỆ THỐNG BÁN HÀNG TRỰC TUYẾN CHO CỬA HÀNG THỜI TRANG</a:t>
              </a:r>
            </a:p>
          </p:txBody>
        </p:sp>
        <p:sp>
          <p:nvSpPr>
            <p:cNvPr name="TextBox 11" id="11"/>
            <p:cNvSpPr txBox="true"/>
            <p:nvPr/>
          </p:nvSpPr>
          <p:spPr>
            <a:xfrm rot="0">
              <a:off x="0" y="-123825"/>
              <a:ext cx="18898261" cy="752052"/>
            </a:xfrm>
            <a:prstGeom prst="rect">
              <a:avLst/>
            </a:prstGeom>
          </p:spPr>
          <p:txBody>
            <a:bodyPr anchor="t" rtlCol="false" tIns="0" lIns="0" bIns="0" rIns="0">
              <a:spAutoFit/>
            </a:bodyPr>
            <a:lstStyle/>
            <a:p>
              <a:pPr algn="l" marL="0" indent="0" lvl="0">
                <a:lnSpc>
                  <a:spcPts val="4959"/>
                </a:lnSpc>
                <a:spcBef>
                  <a:spcPct val="0"/>
                </a:spcBef>
              </a:pPr>
              <a:r>
                <a:rPr lang="en-US" b="true" sz="3099">
                  <a:solidFill>
                    <a:srgbClr val="000000"/>
                  </a:solidFill>
                  <a:latin typeface="Open Sauce Bold"/>
                  <a:ea typeface="Open Sauce Bold"/>
                  <a:cs typeface="Open Sauce Bold"/>
                  <a:sym typeface="Open Sauce Bold"/>
                </a:rPr>
                <a:t>Đề tài:</a:t>
              </a:r>
            </a:p>
          </p:txBody>
        </p:sp>
      </p:grpSp>
      <p:sp>
        <p:nvSpPr>
          <p:cNvPr name="Freeform 12" id="12"/>
          <p:cNvSpPr/>
          <p:nvPr/>
        </p:nvSpPr>
        <p:spPr>
          <a:xfrm flipH="false" flipV="false" rot="0">
            <a:off x="1028700" y="547315"/>
            <a:ext cx="6166464" cy="886429"/>
          </a:xfrm>
          <a:custGeom>
            <a:avLst/>
            <a:gdLst/>
            <a:ahLst/>
            <a:cxnLst/>
            <a:rect r="r" b="b" t="t" l="l"/>
            <a:pathLst>
              <a:path h="886429" w="6166464">
                <a:moveTo>
                  <a:pt x="0" y="0"/>
                </a:moveTo>
                <a:lnTo>
                  <a:pt x="6166464" y="0"/>
                </a:lnTo>
                <a:lnTo>
                  <a:pt x="6166464" y="886429"/>
                </a:lnTo>
                <a:lnTo>
                  <a:pt x="0" y="886429"/>
                </a:lnTo>
                <a:lnTo>
                  <a:pt x="0" y="0"/>
                </a:lnTo>
                <a:close/>
              </a:path>
            </a:pathLst>
          </a:custGeom>
          <a:blipFill>
            <a:blip r:embed="rId4"/>
            <a:stretch>
              <a:fillRect l="0" t="0" r="0" b="0"/>
            </a:stretch>
          </a:blipFill>
        </p:spPr>
      </p:sp>
      <p:sp>
        <p:nvSpPr>
          <p:cNvPr name="TextBox 13" id="13"/>
          <p:cNvSpPr txBox="true"/>
          <p:nvPr/>
        </p:nvSpPr>
        <p:spPr>
          <a:xfrm rot="0">
            <a:off x="1028700" y="6583218"/>
            <a:ext cx="6903836" cy="2383917"/>
          </a:xfrm>
          <a:prstGeom prst="rect">
            <a:avLst/>
          </a:prstGeom>
        </p:spPr>
        <p:txBody>
          <a:bodyPr anchor="t" rtlCol="false" tIns="0" lIns="0" bIns="0" rIns="0">
            <a:spAutoFit/>
          </a:bodyPr>
          <a:lstStyle/>
          <a:p>
            <a:pPr algn="l">
              <a:lnSpc>
                <a:spcPts val="3864"/>
              </a:lnSpc>
            </a:pPr>
            <a:r>
              <a:rPr lang="en-US" sz="2300" b="true">
                <a:solidFill>
                  <a:srgbClr val="000000"/>
                </a:solidFill>
                <a:latin typeface="Open Sauce Bold"/>
                <a:ea typeface="Open Sauce Bold"/>
                <a:cs typeface="Open Sauce Bold"/>
                <a:sym typeface="Open Sauce Bold"/>
              </a:rPr>
              <a:t>HỘI ĐỒNG: Hội đồng 5L Đồ án chuyên ngành</a:t>
            </a:r>
          </a:p>
          <a:p>
            <a:pPr algn="l">
              <a:lnSpc>
                <a:spcPts val="3864"/>
              </a:lnSpc>
            </a:pPr>
            <a:r>
              <a:rPr lang="en-US" sz="2300" b="true">
                <a:solidFill>
                  <a:srgbClr val="000000"/>
                </a:solidFill>
                <a:latin typeface="Open Sauce Bold"/>
                <a:ea typeface="Open Sauce Bold"/>
                <a:cs typeface="Open Sauce Bold"/>
                <a:sym typeface="Open Sauce Bold"/>
              </a:rPr>
              <a:t>GVHD1: TS. Trương Tuấn Anh</a:t>
            </a:r>
          </a:p>
          <a:p>
            <a:pPr algn="l">
              <a:lnSpc>
                <a:spcPts val="3864"/>
              </a:lnSpc>
            </a:pPr>
            <a:r>
              <a:rPr lang="en-US" sz="2300" b="true">
                <a:solidFill>
                  <a:srgbClr val="000000"/>
                </a:solidFill>
                <a:latin typeface="Open Sauce Bold"/>
                <a:ea typeface="Open Sauce Bold"/>
                <a:cs typeface="Open Sauce Bold"/>
                <a:sym typeface="Open Sauce Bold"/>
              </a:rPr>
              <a:t>GVHD2: CN. Nguyễn Minh Tâm</a:t>
            </a:r>
          </a:p>
          <a:p>
            <a:pPr algn="l">
              <a:lnSpc>
                <a:spcPts val="3864"/>
              </a:lnSpc>
            </a:pPr>
            <a:r>
              <a:rPr lang="en-US" sz="2300" b="true">
                <a:solidFill>
                  <a:srgbClr val="000000"/>
                </a:solidFill>
                <a:latin typeface="Open Sauce Bold"/>
                <a:ea typeface="Open Sauce Bold"/>
                <a:cs typeface="Open Sauce Bold"/>
                <a:sym typeface="Open Sauce Bold"/>
              </a:rPr>
              <a:t>CTHĐ: TS. Nguyễn Lê Duy Lai</a:t>
            </a:r>
          </a:p>
          <a:p>
            <a:pPr algn="l" marL="0" indent="0" lvl="0">
              <a:lnSpc>
                <a:spcPts val="3864"/>
              </a:lnSpc>
            </a:pPr>
            <a:r>
              <a:rPr lang="en-US" b="true" sz="2300">
                <a:solidFill>
                  <a:srgbClr val="000000"/>
                </a:solidFill>
                <a:latin typeface="Open Sauce Bold"/>
                <a:ea typeface="Open Sauce Bold"/>
                <a:cs typeface="Open Sauce Bold"/>
                <a:sym typeface="Open Sauce Bold"/>
              </a:rPr>
              <a:t>TKHĐ: ThS. Trần Hồng Tài</a:t>
            </a:r>
          </a:p>
        </p:txBody>
      </p:sp>
      <p:sp>
        <p:nvSpPr>
          <p:cNvPr name="TextBox 14" id="14"/>
          <p:cNvSpPr txBox="true"/>
          <p:nvPr/>
        </p:nvSpPr>
        <p:spPr>
          <a:xfrm rot="0">
            <a:off x="1431067" y="2156152"/>
            <a:ext cx="13975358" cy="1088389"/>
          </a:xfrm>
          <a:prstGeom prst="rect">
            <a:avLst/>
          </a:prstGeom>
        </p:spPr>
        <p:txBody>
          <a:bodyPr anchor="t" rtlCol="false" tIns="0" lIns="0" bIns="0" rIns="0">
            <a:spAutoFit/>
          </a:bodyPr>
          <a:lstStyle/>
          <a:p>
            <a:pPr algn="ctr" marL="0" indent="0" lvl="0">
              <a:lnSpc>
                <a:spcPts val="8469"/>
              </a:lnSpc>
            </a:pPr>
            <a:r>
              <a:rPr lang="en-US" b="true" sz="7699">
                <a:solidFill>
                  <a:srgbClr val="4A44BD"/>
                </a:solidFill>
                <a:latin typeface="Garet Bold"/>
                <a:ea typeface="Garet Bold"/>
                <a:cs typeface="Garet Bold"/>
                <a:sym typeface="Garet Bold"/>
              </a:rPr>
              <a:t>ĐỒ ÁN CHUYÊN NGÀNH</a:t>
            </a:r>
          </a:p>
        </p:txBody>
      </p:sp>
      <p:sp>
        <p:nvSpPr>
          <p:cNvPr name="TextBox 15" id="15"/>
          <p:cNvSpPr txBox="true"/>
          <p:nvPr/>
        </p:nvSpPr>
        <p:spPr>
          <a:xfrm rot="0">
            <a:off x="9144000" y="7350707"/>
            <a:ext cx="5132658" cy="1460055"/>
          </a:xfrm>
          <a:prstGeom prst="rect">
            <a:avLst/>
          </a:prstGeom>
        </p:spPr>
        <p:txBody>
          <a:bodyPr anchor="t" rtlCol="false" tIns="0" lIns="0" bIns="0" rIns="0">
            <a:spAutoFit/>
          </a:bodyPr>
          <a:lstStyle/>
          <a:p>
            <a:pPr algn="l">
              <a:lnSpc>
                <a:spcPts val="4186"/>
              </a:lnSpc>
            </a:pPr>
            <a:r>
              <a:rPr lang="en-US" sz="2300" b="true">
                <a:solidFill>
                  <a:srgbClr val="000000"/>
                </a:solidFill>
                <a:latin typeface="Open Sauce Bold"/>
                <a:ea typeface="Open Sauce Bold"/>
                <a:cs typeface="Open Sauce Bold"/>
                <a:sym typeface="Open Sauce Bold"/>
              </a:rPr>
              <a:t>SVTH1: Võ Mai Phương  - 2114485</a:t>
            </a:r>
          </a:p>
          <a:p>
            <a:pPr algn="l">
              <a:lnSpc>
                <a:spcPts val="3841"/>
              </a:lnSpc>
            </a:pPr>
            <a:r>
              <a:rPr lang="en-US" sz="2300" b="true">
                <a:solidFill>
                  <a:srgbClr val="000000"/>
                </a:solidFill>
                <a:latin typeface="Open Sauce Bold"/>
                <a:ea typeface="Open Sauce Bold"/>
                <a:cs typeface="Open Sauce Bold"/>
                <a:sym typeface="Open Sauce Bold"/>
              </a:rPr>
              <a:t>SVTH2: Trương Tấn Sang - 2212918</a:t>
            </a:r>
          </a:p>
          <a:p>
            <a:pPr algn="l" marL="0" indent="0" lvl="0">
              <a:lnSpc>
                <a:spcPts val="3841"/>
              </a:lnSpc>
            </a:pPr>
          </a:p>
        </p:txBody>
      </p:sp>
      <p:sp>
        <p:nvSpPr>
          <p:cNvPr name="TextBox 16" id="1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TextBox 5" id="5"/>
          <p:cNvSpPr txBox="true"/>
          <p:nvPr/>
        </p:nvSpPr>
        <p:spPr>
          <a:xfrm rot="0">
            <a:off x="298085" y="173037"/>
            <a:ext cx="16002270"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2. Phân tích các hệ thống có liên quan</a:t>
            </a:r>
          </a:p>
        </p:txBody>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10</a:t>
            </a:r>
          </a:p>
        </p:txBody>
      </p:sp>
      <p:grpSp>
        <p:nvGrpSpPr>
          <p:cNvPr name="Group 7" id="7"/>
          <p:cNvGrpSpPr/>
          <p:nvPr/>
        </p:nvGrpSpPr>
        <p:grpSpPr>
          <a:xfrm rot="0">
            <a:off x="1077614" y="1251011"/>
            <a:ext cx="16161711" cy="8308914"/>
            <a:chOff x="0" y="0"/>
            <a:chExt cx="21548948" cy="11078551"/>
          </a:xfrm>
        </p:grpSpPr>
        <p:sp>
          <p:nvSpPr>
            <p:cNvPr name="Freeform 9" id="9"/>
            <p:cNvSpPr/>
            <p:nvPr/>
          </p:nvSpPr>
          <p:spPr>
            <a:xfrm flipH="false" flipV="false" rot="0">
              <a:off x="19622925" y="1459224"/>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9622925" y="2676271"/>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9622925" y="3893318"/>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false" flipV="false" rot="0">
              <a:off x="19622925" y="5078909"/>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19622925" y="6327412"/>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4" id="14"/>
            <p:cNvSpPr/>
            <p:nvPr/>
          </p:nvSpPr>
          <p:spPr>
            <a:xfrm flipH="false" flipV="false" rot="0">
              <a:off x="19622925" y="7544459"/>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9622925" y="8761507"/>
              <a:ext cx="925146" cy="925146"/>
            </a:xfrm>
            <a:custGeom>
              <a:avLst/>
              <a:gdLst/>
              <a:ahLst/>
              <a:cxnLst/>
              <a:rect r="r" b="b" t="t" l="l"/>
              <a:pathLst>
                <a:path h="925146" w="925146">
                  <a:moveTo>
                    <a:pt x="0" y="0"/>
                  </a:moveTo>
                  <a:lnTo>
                    <a:pt x="925146" y="0"/>
                  </a:lnTo>
                  <a:lnTo>
                    <a:pt x="925146" y="925145"/>
                  </a:lnTo>
                  <a:lnTo>
                    <a:pt x="0" y="925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19622925" y="9978554"/>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7" id="17"/>
            <p:cNvSpPr/>
            <p:nvPr/>
          </p:nvSpPr>
          <p:spPr>
            <a:xfrm flipH="false" flipV="false" rot="0">
              <a:off x="13332636" y="9978554"/>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13332636" y="5078909"/>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9" id="19"/>
            <p:cNvSpPr/>
            <p:nvPr/>
          </p:nvSpPr>
          <p:spPr>
            <a:xfrm flipH="false" flipV="false" rot="0">
              <a:off x="13332636" y="2718478"/>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0">
              <a:off x="13332636" y="8761507"/>
              <a:ext cx="925146" cy="925146"/>
            </a:xfrm>
            <a:custGeom>
              <a:avLst/>
              <a:gdLst/>
              <a:ahLst/>
              <a:cxnLst/>
              <a:rect r="r" b="b" t="t" l="l"/>
              <a:pathLst>
                <a:path h="925146" w="925146">
                  <a:moveTo>
                    <a:pt x="0" y="0"/>
                  </a:moveTo>
                  <a:lnTo>
                    <a:pt x="925146" y="0"/>
                  </a:lnTo>
                  <a:lnTo>
                    <a:pt x="925146" y="925145"/>
                  </a:lnTo>
                  <a:lnTo>
                    <a:pt x="0" y="925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1" id="21"/>
            <p:cNvSpPr/>
            <p:nvPr/>
          </p:nvSpPr>
          <p:spPr>
            <a:xfrm flipH="false" flipV="false" rot="0">
              <a:off x="17304292" y="2718478"/>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2" id="22"/>
            <p:cNvSpPr/>
            <p:nvPr/>
          </p:nvSpPr>
          <p:spPr>
            <a:xfrm flipH="false" flipV="false" rot="0">
              <a:off x="17304292" y="5078909"/>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3" id="23"/>
            <p:cNvSpPr/>
            <p:nvPr/>
          </p:nvSpPr>
          <p:spPr>
            <a:xfrm flipH="false" flipV="false" rot="0">
              <a:off x="17304292" y="6327412"/>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4" id="24"/>
            <p:cNvSpPr/>
            <p:nvPr/>
          </p:nvSpPr>
          <p:spPr>
            <a:xfrm flipH="false" flipV="false" rot="0">
              <a:off x="17304292" y="8761507"/>
              <a:ext cx="925146" cy="925146"/>
            </a:xfrm>
            <a:custGeom>
              <a:avLst/>
              <a:gdLst/>
              <a:ahLst/>
              <a:cxnLst/>
              <a:rect r="r" b="b" t="t" l="l"/>
              <a:pathLst>
                <a:path h="925146" w="925146">
                  <a:moveTo>
                    <a:pt x="0" y="0"/>
                  </a:moveTo>
                  <a:lnTo>
                    <a:pt x="925146" y="0"/>
                  </a:lnTo>
                  <a:lnTo>
                    <a:pt x="925146" y="925145"/>
                  </a:lnTo>
                  <a:lnTo>
                    <a:pt x="0" y="925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5" id="25"/>
            <p:cNvSpPr/>
            <p:nvPr/>
          </p:nvSpPr>
          <p:spPr>
            <a:xfrm flipH="false" flipV="false" rot="0">
              <a:off x="17304292" y="9978554"/>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6" id="26"/>
            <p:cNvSpPr/>
            <p:nvPr/>
          </p:nvSpPr>
          <p:spPr>
            <a:xfrm flipH="false" flipV="false" rot="0">
              <a:off x="15408946" y="9978554"/>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7" id="27"/>
            <p:cNvSpPr/>
            <p:nvPr/>
          </p:nvSpPr>
          <p:spPr>
            <a:xfrm flipH="false" flipV="false" rot="0">
              <a:off x="10949533" y="9978554"/>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8" id="28"/>
            <p:cNvSpPr/>
            <p:nvPr/>
          </p:nvSpPr>
          <p:spPr>
            <a:xfrm flipH="false" flipV="false" rot="0">
              <a:off x="8629568" y="9978554"/>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9" id="29"/>
            <p:cNvSpPr/>
            <p:nvPr/>
          </p:nvSpPr>
          <p:spPr>
            <a:xfrm flipH="false" flipV="false" rot="0">
              <a:off x="15408946" y="8761507"/>
              <a:ext cx="925146" cy="925146"/>
            </a:xfrm>
            <a:custGeom>
              <a:avLst/>
              <a:gdLst/>
              <a:ahLst/>
              <a:cxnLst/>
              <a:rect r="r" b="b" t="t" l="l"/>
              <a:pathLst>
                <a:path h="925146" w="925146">
                  <a:moveTo>
                    <a:pt x="0" y="0"/>
                  </a:moveTo>
                  <a:lnTo>
                    <a:pt x="925146" y="0"/>
                  </a:lnTo>
                  <a:lnTo>
                    <a:pt x="925146" y="925145"/>
                  </a:lnTo>
                  <a:lnTo>
                    <a:pt x="0" y="925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0" id="30"/>
            <p:cNvSpPr/>
            <p:nvPr/>
          </p:nvSpPr>
          <p:spPr>
            <a:xfrm flipH="false" flipV="false" rot="0">
              <a:off x="10949533" y="8761507"/>
              <a:ext cx="925146" cy="925146"/>
            </a:xfrm>
            <a:custGeom>
              <a:avLst/>
              <a:gdLst/>
              <a:ahLst/>
              <a:cxnLst/>
              <a:rect r="r" b="b" t="t" l="l"/>
              <a:pathLst>
                <a:path h="925146" w="925146">
                  <a:moveTo>
                    <a:pt x="0" y="0"/>
                  </a:moveTo>
                  <a:lnTo>
                    <a:pt x="925146" y="0"/>
                  </a:lnTo>
                  <a:lnTo>
                    <a:pt x="925146" y="925145"/>
                  </a:lnTo>
                  <a:lnTo>
                    <a:pt x="0" y="925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1" id="31"/>
            <p:cNvSpPr/>
            <p:nvPr/>
          </p:nvSpPr>
          <p:spPr>
            <a:xfrm flipH="false" flipV="false" rot="0">
              <a:off x="8629568" y="8761507"/>
              <a:ext cx="925146" cy="925146"/>
            </a:xfrm>
            <a:custGeom>
              <a:avLst/>
              <a:gdLst/>
              <a:ahLst/>
              <a:cxnLst/>
              <a:rect r="r" b="b" t="t" l="l"/>
              <a:pathLst>
                <a:path h="925146" w="925146">
                  <a:moveTo>
                    <a:pt x="0" y="0"/>
                  </a:moveTo>
                  <a:lnTo>
                    <a:pt x="925146" y="0"/>
                  </a:lnTo>
                  <a:lnTo>
                    <a:pt x="925146" y="925145"/>
                  </a:lnTo>
                  <a:lnTo>
                    <a:pt x="0" y="9251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2" id="32"/>
            <p:cNvSpPr/>
            <p:nvPr/>
          </p:nvSpPr>
          <p:spPr>
            <a:xfrm flipH="false" flipV="false" rot="0">
              <a:off x="10949533" y="6327412"/>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3" id="33"/>
            <p:cNvSpPr/>
            <p:nvPr/>
          </p:nvSpPr>
          <p:spPr>
            <a:xfrm flipH="false" flipV="false" rot="0">
              <a:off x="15408946" y="5078909"/>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4" id="34"/>
            <p:cNvSpPr/>
            <p:nvPr/>
          </p:nvSpPr>
          <p:spPr>
            <a:xfrm flipH="false" flipV="false" rot="0">
              <a:off x="10949533" y="5078909"/>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5" id="35"/>
            <p:cNvSpPr/>
            <p:nvPr/>
          </p:nvSpPr>
          <p:spPr>
            <a:xfrm flipH="false" flipV="false" rot="0">
              <a:off x="8629568" y="5078909"/>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6" id="36"/>
            <p:cNvSpPr/>
            <p:nvPr/>
          </p:nvSpPr>
          <p:spPr>
            <a:xfrm flipH="false" flipV="false" rot="0">
              <a:off x="10949533" y="2718478"/>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7" id="37"/>
            <p:cNvSpPr/>
            <p:nvPr/>
          </p:nvSpPr>
          <p:spPr>
            <a:xfrm flipH="false" flipV="false" rot="0">
              <a:off x="15408946" y="2718478"/>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8" id="38"/>
            <p:cNvSpPr/>
            <p:nvPr/>
          </p:nvSpPr>
          <p:spPr>
            <a:xfrm flipH="false" flipV="false" rot="0">
              <a:off x="8629568" y="2718478"/>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9" id="39"/>
            <p:cNvSpPr/>
            <p:nvPr/>
          </p:nvSpPr>
          <p:spPr>
            <a:xfrm flipH="false" flipV="false" rot="0">
              <a:off x="17304292" y="1459224"/>
              <a:ext cx="925146" cy="925146"/>
            </a:xfrm>
            <a:custGeom>
              <a:avLst/>
              <a:gdLst/>
              <a:ahLst/>
              <a:cxnLst/>
              <a:rect r="r" b="b" t="t" l="l"/>
              <a:pathLst>
                <a:path h="925146" w="925146">
                  <a:moveTo>
                    <a:pt x="0" y="0"/>
                  </a:moveTo>
                  <a:lnTo>
                    <a:pt x="925146" y="0"/>
                  </a:lnTo>
                  <a:lnTo>
                    <a:pt x="925146" y="925146"/>
                  </a:lnTo>
                  <a:lnTo>
                    <a:pt x="0" y="9251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aphicFrame>
        <p:nvGraphicFramePr>
          <p:cNvPr name="Table 8" id="8"/>
          <p:cNvGraphicFramePr>
            <a:graphicFrameLocks noGrp="true"/>
          </p:cNvGraphicFramePr>
          <p:nvPr/>
        </p:nvGraphicFramePr>
        <p:xfrm>
          <a:off x="0" y="0"/>
          <a:ext cx="16132773" cy="8294036"/>
        </p:xfrm>
        <a:graphic>
          <a:graphicData uri="http://schemas.openxmlformats.org/drawingml/2006/table">
            <a:tbl>
              <a:tblPr/>
              <a:tblGrid>
                <a:gridCol w="5924434"/>
                <a:gridCol w="1800893"/>
                <a:gridCol w="1675758"/>
                <a:gridCol w="1798332"/>
                <a:gridCol w="1334926"/>
                <a:gridCol w="1499369"/>
                <a:gridCol w="2099061"/>
              </a:tblGrid>
              <a:tr h="987203">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Adidas</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Amazon fashion</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H and M</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Zara</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Coolmate</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r>
                        <a:rPr lang="en-US" sz="1599" b="true">
                          <a:solidFill>
                            <a:srgbClr val="000000"/>
                          </a:solidFill>
                          <a:latin typeface="Open Sans Bold"/>
                          <a:ea typeface="Open Sans Bold"/>
                          <a:cs typeface="Open Sans Bold"/>
                          <a:sym typeface="Open Sans Bold"/>
                        </a:rPr>
                        <a:t>Hệ thống nhóm đề xuất - Paple</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r>
              <a:tr h="902804">
                <a:tc>
                  <a:txBody>
                    <a:bodyPr anchor="t" rtlCol="false"/>
                    <a:lstStyle/>
                    <a:p>
                      <a:pPr algn="l">
                        <a:lnSpc>
                          <a:spcPts val="2239"/>
                        </a:lnSpc>
                        <a:defRPr/>
                      </a:pPr>
                      <a:r>
                        <a:rPr lang="en-US" sz="1599" b="true">
                          <a:solidFill>
                            <a:srgbClr val="000000"/>
                          </a:solidFill>
                          <a:latin typeface="Open Sans Bold"/>
                          <a:ea typeface="Open Sans Bold"/>
                          <a:cs typeface="Open Sans Bold"/>
                          <a:sym typeface="Open Sans Bold"/>
                        </a:rPr>
                        <a:t>Hỗ trợ gợi ý kích thước sản phẩm phù hợp</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l">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r>
              <a:tr h="902804">
                <a:tc>
                  <a:txBody>
                    <a:bodyPr anchor="t" rtlCol="false"/>
                    <a:lstStyle/>
                    <a:p>
                      <a:pPr algn="l">
                        <a:lnSpc>
                          <a:spcPts val="2239"/>
                        </a:lnSpc>
                        <a:defRPr/>
                      </a:pPr>
                      <a:r>
                        <a:rPr lang="en-US" sz="1599" b="true">
                          <a:solidFill>
                            <a:srgbClr val="000000"/>
                          </a:solidFill>
                          <a:latin typeface="Open Sans Bold"/>
                          <a:ea typeface="Open Sans Bold"/>
                          <a:cs typeface="Open Sans Bold"/>
                          <a:sym typeface="Open Sans Bold"/>
                        </a:rPr>
                        <a:t>Hỗ trợ gợi ý mua sản phẩm theo bộ</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l">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r>
              <a:tr h="902804">
                <a:tc>
                  <a:txBody>
                    <a:bodyPr anchor="t" rtlCol="false"/>
                    <a:lstStyle/>
                    <a:p>
                      <a:pPr algn="l">
                        <a:lnSpc>
                          <a:spcPts val="2239"/>
                        </a:lnSpc>
                        <a:defRPr/>
                      </a:pPr>
                      <a:r>
                        <a:rPr lang="en-US" sz="1599" b="true">
                          <a:solidFill>
                            <a:srgbClr val="000000"/>
                          </a:solidFill>
                          <a:latin typeface="Open Sans Bold"/>
                          <a:ea typeface="Open Sans Bold"/>
                          <a:cs typeface="Open Sans Bold"/>
                          <a:sym typeface="Open Sans Bold"/>
                        </a:rPr>
                        <a:t>Hỗ trợ so sánh nhiều sản phẩm cùng danh mục</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l">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r>
              <a:tr h="902804">
                <a:tc>
                  <a:txBody>
                    <a:bodyPr anchor="t" rtlCol="false"/>
                    <a:lstStyle/>
                    <a:p>
                      <a:pPr algn="l">
                        <a:lnSpc>
                          <a:spcPts val="2239"/>
                        </a:lnSpc>
                        <a:defRPr/>
                      </a:pPr>
                      <a:r>
                        <a:rPr lang="en-US" sz="1599" b="true">
                          <a:solidFill>
                            <a:srgbClr val="000000"/>
                          </a:solidFill>
                          <a:latin typeface="Open Sans Bold"/>
                          <a:ea typeface="Open Sans Bold"/>
                          <a:cs typeface="Open Sans Bold"/>
                          <a:sym typeface="Open Sans Bold"/>
                        </a:rPr>
                        <a:t>Bộ lọc nhiều yếu tố và tìm kiếm sản phẩm</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l">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r>
              <a:tr h="902804">
                <a:tc>
                  <a:txBody>
                    <a:bodyPr anchor="t" rtlCol="false"/>
                    <a:lstStyle/>
                    <a:p>
                      <a:pPr algn="l">
                        <a:lnSpc>
                          <a:spcPts val="2239"/>
                        </a:lnSpc>
                        <a:defRPr/>
                      </a:pPr>
                      <a:r>
                        <a:rPr lang="en-US" sz="1599" b="true">
                          <a:solidFill>
                            <a:srgbClr val="000000"/>
                          </a:solidFill>
                          <a:latin typeface="Open Sans Bold"/>
                          <a:ea typeface="Open Sans Bold"/>
                          <a:cs typeface="Open Sans Bold"/>
                          <a:sym typeface="Open Sans Bold"/>
                        </a:rPr>
                        <a:t>Đánh giá và phản hồi về sản phẩm</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l">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r>
              <a:tr h="987204">
                <a:tc>
                  <a:txBody>
                    <a:bodyPr anchor="t" rtlCol="false"/>
                    <a:lstStyle/>
                    <a:p>
                      <a:pPr algn="l">
                        <a:lnSpc>
                          <a:spcPts val="2239"/>
                        </a:lnSpc>
                        <a:defRPr/>
                      </a:pPr>
                      <a:r>
                        <a:rPr lang="en-US" sz="1599" b="true">
                          <a:solidFill>
                            <a:srgbClr val="000000"/>
                          </a:solidFill>
                          <a:latin typeface="Open Sans Bold"/>
                          <a:ea typeface="Open Sans Bold"/>
                          <a:cs typeface="Open Sans Bold"/>
                          <a:sym typeface="Open Sans Bold"/>
                        </a:rPr>
                        <a:t>Kiểm tra hàng tồn kho từng sản phẩm ở từng chi nhánh real-time</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l">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r>
              <a:tr h="902804">
                <a:tc>
                  <a:txBody>
                    <a:bodyPr anchor="t" rtlCol="false"/>
                    <a:lstStyle/>
                    <a:p>
                      <a:pPr algn="l">
                        <a:lnSpc>
                          <a:spcPts val="2239"/>
                        </a:lnSpc>
                        <a:defRPr/>
                      </a:pPr>
                      <a:r>
                        <a:rPr lang="en-US" sz="1599" b="true">
                          <a:solidFill>
                            <a:srgbClr val="000000"/>
                          </a:solidFill>
                          <a:latin typeface="Open Sans Bold"/>
                          <a:ea typeface="Open Sans Bold"/>
                          <a:cs typeface="Open Sans Bold"/>
                          <a:sym typeface="Open Sans Bold"/>
                        </a:rPr>
                        <a:t>Theo dõi thông tin vận chuyển đơn hàng</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l">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r>
              <a:tr h="902804">
                <a:tc>
                  <a:txBody>
                    <a:bodyPr anchor="t" rtlCol="false"/>
                    <a:lstStyle/>
                    <a:p>
                      <a:pPr algn="l">
                        <a:lnSpc>
                          <a:spcPts val="2239"/>
                        </a:lnSpc>
                        <a:defRPr/>
                      </a:pPr>
                      <a:r>
                        <a:rPr lang="en-US" sz="1599" b="true">
                          <a:solidFill>
                            <a:srgbClr val="000000"/>
                          </a:solidFill>
                          <a:latin typeface="Open Sans Bold"/>
                          <a:ea typeface="Open Sans Bold"/>
                          <a:cs typeface="Open Sans Bold"/>
                          <a:sym typeface="Open Sans Bold"/>
                        </a:rPr>
                        <a:t>Thanh toán online và trả hàng hoàn tiền</a:t>
                      </a: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l">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c>
                  <a:txBody>
                    <a:bodyPr anchor="t" rtlCol="false"/>
                    <a:lstStyle/>
                    <a:p>
                      <a:pPr algn="ctr">
                        <a:lnSpc>
                          <a:spcPts val="2239"/>
                        </a:lnSpc>
                        <a:defRPr/>
                      </a:pPr>
                      <a:endParaRPr lang="en-US" sz="1100"/>
                    </a:p>
                  </a:txBody>
                  <a:tcPr marL="169795" marR="169795" marT="169795" marB="169795" anchor="ctr">
                    <a:lnL cmpd="sng" algn="ctr" cap="flat" w="33959">
                      <a:solidFill>
                        <a:srgbClr val="000000"/>
                      </a:solidFill>
                      <a:prstDash val="solid"/>
                      <a:round/>
                      <a:headEnd type="none" w="med" len="med"/>
                      <a:tailEnd type="none" w="med" len="med"/>
                    </a:lnL>
                    <a:lnR cmpd="sng" algn="ctr" cap="flat" w="33959">
                      <a:solidFill>
                        <a:srgbClr val="000000"/>
                      </a:solidFill>
                      <a:prstDash val="solid"/>
                      <a:round/>
                      <a:headEnd type="none" w="med" len="med"/>
                      <a:tailEnd type="none" w="med" len="med"/>
                    </a:lnR>
                    <a:lnT cmpd="sng" algn="ctr" cap="flat" w="33959">
                      <a:solidFill>
                        <a:srgbClr val="000000"/>
                      </a:solidFill>
                      <a:prstDash val="solid"/>
                      <a:round/>
                      <a:headEnd type="none" w="med" len="med"/>
                      <a:tailEnd type="none" w="med" len="med"/>
                    </a:lnT>
                    <a:lnB cmpd="sng" algn="ctr" cap="flat" w="33959">
                      <a:solidFill>
                        <a:srgbClr val="000000"/>
                      </a:solidFill>
                      <a:prstDash val="solid"/>
                      <a:round/>
                      <a:headEnd type="none" w="med" len="med"/>
                      <a:tailEnd type="none" w="med" len="med"/>
                    </a:lnB>
                  </a:tcPr>
                </a:tc>
              </a:tr>
            </a:tbl>
          </a:graphicData>
        </a:graphic>
      </p:graphicFrame>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13253" y="2963300"/>
            <a:ext cx="9374747" cy="12269388"/>
          </a:xfrm>
          <a:custGeom>
            <a:avLst/>
            <a:gdLst/>
            <a:ahLst/>
            <a:cxnLst/>
            <a:rect r="r" b="b" t="t" l="l"/>
            <a:pathLst>
              <a:path h="12269388" w="9374747">
                <a:moveTo>
                  <a:pt x="0" y="0"/>
                </a:moveTo>
                <a:lnTo>
                  <a:pt x="9374747" y="0"/>
                </a:lnTo>
                <a:lnTo>
                  <a:pt x="9374747" y="12269388"/>
                </a:lnTo>
                <a:lnTo>
                  <a:pt x="0" y="12269388"/>
                </a:lnTo>
                <a:lnTo>
                  <a:pt x="0" y="0"/>
                </a:lnTo>
                <a:close/>
              </a:path>
            </a:pathLst>
          </a:custGeom>
          <a:blipFill>
            <a:blip r:embed="rId2">
              <a:extLst>
                <a:ext uri="{96DAC541-7B7A-43D3-8B79-37D633B846F1}">
                  <asvg:svgBlip xmlns:asvg="http://schemas.microsoft.com/office/drawing/2016/SVG/main" r:embed="rId3"/>
                </a:ext>
              </a:extLst>
            </a:blip>
            <a:stretch>
              <a:fillRect l="0" t="0" r="-30877" b="0"/>
            </a:stretch>
          </a:blipFill>
        </p:spPr>
      </p:sp>
      <p:grpSp>
        <p:nvGrpSpPr>
          <p:cNvPr name="Group 3" id="3"/>
          <p:cNvGrpSpPr/>
          <p:nvPr/>
        </p:nvGrpSpPr>
        <p:grpSpPr>
          <a:xfrm rot="0">
            <a:off x="0" y="9274912"/>
            <a:ext cx="19548495" cy="1012088"/>
            <a:chOff x="0" y="0"/>
            <a:chExt cx="123214575" cy="6379210"/>
          </a:xfrm>
        </p:grpSpPr>
        <p:sp>
          <p:nvSpPr>
            <p:cNvPr name="Freeform 4" id="4"/>
            <p:cNvSpPr/>
            <p:nvPr/>
          </p:nvSpPr>
          <p:spPr>
            <a:xfrm flipH="false" flipV="false" rot="0">
              <a:off x="0" y="0"/>
              <a:ext cx="123214569" cy="6379210"/>
            </a:xfrm>
            <a:custGeom>
              <a:avLst/>
              <a:gdLst/>
              <a:ahLst/>
              <a:cxnLst/>
              <a:rect r="r" b="b" t="t" l="l"/>
              <a:pathLst>
                <a:path h="6379210" w="123214569">
                  <a:moveTo>
                    <a:pt x="116297348" y="0"/>
                  </a:moveTo>
                  <a:lnTo>
                    <a:pt x="14830961" y="0"/>
                  </a:lnTo>
                  <a:lnTo>
                    <a:pt x="7221293" y="7620"/>
                  </a:lnTo>
                  <a:lnTo>
                    <a:pt x="0" y="6379210"/>
                  </a:lnTo>
                  <a:lnTo>
                    <a:pt x="116568662" y="6379210"/>
                  </a:lnTo>
                  <a:lnTo>
                    <a:pt x="123214569" y="0"/>
                  </a:lnTo>
                  <a:close/>
                </a:path>
              </a:pathLst>
            </a:custGeom>
            <a:solidFill>
              <a:srgbClr val="4A44BD"/>
            </a:solidFill>
          </p:spPr>
        </p:sp>
      </p:grpSp>
      <p:sp>
        <p:nvSpPr>
          <p:cNvPr name="TextBox 5" id="5"/>
          <p:cNvSpPr txBox="true"/>
          <p:nvPr/>
        </p:nvSpPr>
        <p:spPr>
          <a:xfrm rot="0">
            <a:off x="2602492" y="2992705"/>
            <a:ext cx="9021574" cy="3489312"/>
          </a:xfrm>
          <a:prstGeom prst="rect">
            <a:avLst/>
          </a:prstGeom>
        </p:spPr>
        <p:txBody>
          <a:bodyPr anchor="t" rtlCol="false" tIns="0" lIns="0" bIns="0" rIns="0">
            <a:spAutoFit/>
          </a:bodyPr>
          <a:lstStyle/>
          <a:p>
            <a:pPr algn="l" marL="0" indent="0" lvl="0">
              <a:lnSpc>
                <a:spcPts val="14000"/>
              </a:lnSpc>
            </a:pPr>
            <a:r>
              <a:rPr lang="en-US" b="true" sz="10000">
                <a:solidFill>
                  <a:srgbClr val="4A44BD"/>
                </a:solidFill>
                <a:latin typeface="Garet Bold"/>
                <a:ea typeface="Garet Bold"/>
                <a:cs typeface="Garet Bold"/>
                <a:sym typeface="Garet Bold"/>
              </a:rPr>
              <a:t>PHÂN TÍCH HỆ THỐNG</a:t>
            </a:r>
          </a:p>
        </p:txBody>
      </p:sp>
      <p:sp>
        <p:nvSpPr>
          <p:cNvPr name="TextBox 6" id="6"/>
          <p:cNvSpPr txBox="true"/>
          <p:nvPr/>
        </p:nvSpPr>
        <p:spPr>
          <a:xfrm rot="0">
            <a:off x="1148113" y="6409614"/>
            <a:ext cx="9305337" cy="405765"/>
          </a:xfrm>
          <a:prstGeom prst="rect">
            <a:avLst/>
          </a:prstGeom>
        </p:spPr>
        <p:txBody>
          <a:bodyPr anchor="t" rtlCol="false" tIns="0" lIns="0" bIns="0" rIns="0">
            <a:spAutoFit/>
          </a:bodyPr>
          <a:lstStyle/>
          <a:p>
            <a:pPr algn="l" marL="0" indent="0" lvl="0">
              <a:lnSpc>
                <a:spcPts val="3359"/>
              </a:lnSpc>
            </a:pPr>
          </a:p>
        </p:txBody>
      </p:sp>
      <p:sp>
        <p:nvSpPr>
          <p:cNvPr name="Freeform 7" id="7"/>
          <p:cNvSpPr/>
          <p:nvPr/>
        </p:nvSpPr>
        <p:spPr>
          <a:xfrm flipH="false" flipV="false" rot="0">
            <a:off x="1028700" y="547315"/>
            <a:ext cx="6166464" cy="886429"/>
          </a:xfrm>
          <a:custGeom>
            <a:avLst/>
            <a:gdLst/>
            <a:ahLst/>
            <a:cxnLst/>
            <a:rect r="r" b="b" t="t" l="l"/>
            <a:pathLst>
              <a:path h="886429" w="6166464">
                <a:moveTo>
                  <a:pt x="0" y="0"/>
                </a:moveTo>
                <a:lnTo>
                  <a:pt x="6166464" y="0"/>
                </a:lnTo>
                <a:lnTo>
                  <a:pt x="6166464" y="886429"/>
                </a:lnTo>
                <a:lnTo>
                  <a:pt x="0" y="886429"/>
                </a:lnTo>
                <a:lnTo>
                  <a:pt x="0" y="0"/>
                </a:lnTo>
                <a:close/>
              </a:path>
            </a:pathLst>
          </a:custGeom>
          <a:blipFill>
            <a:blip r:embed="rId4"/>
            <a:stretch>
              <a:fillRect l="0" t="0" r="0" b="0"/>
            </a:stretch>
          </a:blipFill>
        </p:spPr>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3885274" y="1028700"/>
            <a:ext cx="11832132" cy="9258300"/>
          </a:xfrm>
          <a:custGeom>
            <a:avLst/>
            <a:gdLst/>
            <a:ahLst/>
            <a:cxnLst/>
            <a:rect r="r" b="b" t="t" l="l"/>
            <a:pathLst>
              <a:path h="9258300" w="11832132">
                <a:moveTo>
                  <a:pt x="0" y="0"/>
                </a:moveTo>
                <a:lnTo>
                  <a:pt x="11832133" y="0"/>
                </a:lnTo>
                <a:lnTo>
                  <a:pt x="11832133" y="9258300"/>
                </a:lnTo>
                <a:lnTo>
                  <a:pt x="0" y="9258300"/>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3.1 Lược đồ usecase hệ thống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12</a:t>
            </a:r>
          </a:p>
        </p:txBody>
      </p:sp>
      <p:sp>
        <p:nvSpPr>
          <p:cNvPr name="TextBox 8" id="8"/>
          <p:cNvSpPr txBox="true"/>
          <p:nvPr/>
        </p:nvSpPr>
        <p:spPr>
          <a:xfrm rot="0">
            <a:off x="298085" y="7642298"/>
            <a:ext cx="3378218" cy="8153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Lược đồ usecase cho người khách hàng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4689548" y="1028700"/>
            <a:ext cx="10022517" cy="9258300"/>
          </a:xfrm>
          <a:custGeom>
            <a:avLst/>
            <a:gdLst/>
            <a:ahLst/>
            <a:cxnLst/>
            <a:rect r="r" b="b" t="t" l="l"/>
            <a:pathLst>
              <a:path h="9258300" w="10022517">
                <a:moveTo>
                  <a:pt x="0" y="0"/>
                </a:moveTo>
                <a:lnTo>
                  <a:pt x="10022517" y="0"/>
                </a:lnTo>
                <a:lnTo>
                  <a:pt x="10022517" y="9258300"/>
                </a:lnTo>
                <a:lnTo>
                  <a:pt x="0" y="9258300"/>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3.1 Lược đồ usecase hệ thống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13</a:t>
            </a:r>
          </a:p>
        </p:txBody>
      </p:sp>
      <p:sp>
        <p:nvSpPr>
          <p:cNvPr name="TextBox 8" id="8"/>
          <p:cNvSpPr txBox="true"/>
          <p:nvPr/>
        </p:nvSpPr>
        <p:spPr>
          <a:xfrm rot="0">
            <a:off x="519768" y="7750583"/>
            <a:ext cx="3920846" cy="8153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Lược đồ usecase cho người quản trị viên cửa hàng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1772076" y="1290965"/>
            <a:ext cx="14743848" cy="7705070"/>
          </a:xfrm>
          <a:custGeom>
            <a:avLst/>
            <a:gdLst/>
            <a:ahLst/>
            <a:cxnLst/>
            <a:rect r="r" b="b" t="t" l="l"/>
            <a:pathLst>
              <a:path h="7705070" w="14743848">
                <a:moveTo>
                  <a:pt x="0" y="0"/>
                </a:moveTo>
                <a:lnTo>
                  <a:pt x="14743848" y="0"/>
                </a:lnTo>
                <a:lnTo>
                  <a:pt x="14743848" y="7705070"/>
                </a:lnTo>
                <a:lnTo>
                  <a:pt x="0" y="7705070"/>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3.1 Lược đồ usecase hệ thống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14</a:t>
            </a:r>
          </a:p>
        </p:txBody>
      </p:sp>
      <p:sp>
        <p:nvSpPr>
          <p:cNvPr name="TextBox 8" id="8"/>
          <p:cNvSpPr txBox="true"/>
          <p:nvPr/>
        </p:nvSpPr>
        <p:spPr>
          <a:xfrm rot="0">
            <a:off x="4768532" y="9434185"/>
            <a:ext cx="11643095"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Lược đồ usecase cho người nhân viên cửa hàng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1956042" y="1028700"/>
            <a:ext cx="14375916" cy="8682824"/>
          </a:xfrm>
          <a:custGeom>
            <a:avLst/>
            <a:gdLst/>
            <a:ahLst/>
            <a:cxnLst/>
            <a:rect r="r" b="b" t="t" l="l"/>
            <a:pathLst>
              <a:path h="8682824" w="14375916">
                <a:moveTo>
                  <a:pt x="0" y="0"/>
                </a:moveTo>
                <a:lnTo>
                  <a:pt x="14375916" y="0"/>
                </a:lnTo>
                <a:lnTo>
                  <a:pt x="14375916" y="8682824"/>
                </a:lnTo>
                <a:lnTo>
                  <a:pt x="0" y="8682824"/>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3.2 Sơ đồ hoạt động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15</a:t>
            </a:r>
          </a:p>
        </p:txBody>
      </p:sp>
      <p:sp>
        <p:nvSpPr>
          <p:cNvPr name="TextBox 8" id="8"/>
          <p:cNvSpPr txBox="true"/>
          <p:nvPr/>
        </p:nvSpPr>
        <p:spPr>
          <a:xfrm rot="0">
            <a:off x="3144543" y="9673424"/>
            <a:ext cx="11998915"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hoạt động người khách hàng duyệt và mua sản phẩm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0" y="2183026"/>
            <a:ext cx="18288000" cy="6345128"/>
          </a:xfrm>
          <a:custGeom>
            <a:avLst/>
            <a:gdLst/>
            <a:ahLst/>
            <a:cxnLst/>
            <a:rect r="r" b="b" t="t" l="l"/>
            <a:pathLst>
              <a:path h="6345128" w="18288000">
                <a:moveTo>
                  <a:pt x="0" y="0"/>
                </a:moveTo>
                <a:lnTo>
                  <a:pt x="18288000" y="0"/>
                </a:lnTo>
                <a:lnTo>
                  <a:pt x="18288000" y="6345128"/>
                </a:lnTo>
                <a:lnTo>
                  <a:pt x="0" y="6345128"/>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3.2 Sơ đồ hoạt động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16</a:t>
            </a:r>
          </a:p>
        </p:txBody>
      </p:sp>
      <p:sp>
        <p:nvSpPr>
          <p:cNvPr name="TextBox 8" id="8"/>
          <p:cNvSpPr txBox="true"/>
          <p:nvPr/>
        </p:nvSpPr>
        <p:spPr>
          <a:xfrm rot="0">
            <a:off x="5654933" y="9041130"/>
            <a:ext cx="6978134"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hoạt động người khách hàng hủy đơn hàng</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1172633" y="2658918"/>
            <a:ext cx="15942734" cy="4969164"/>
          </a:xfrm>
          <a:custGeom>
            <a:avLst/>
            <a:gdLst/>
            <a:ahLst/>
            <a:cxnLst/>
            <a:rect r="r" b="b" t="t" l="l"/>
            <a:pathLst>
              <a:path h="4969164" w="15942734">
                <a:moveTo>
                  <a:pt x="0" y="0"/>
                </a:moveTo>
                <a:lnTo>
                  <a:pt x="15942734" y="0"/>
                </a:lnTo>
                <a:lnTo>
                  <a:pt x="15942734" y="4969164"/>
                </a:lnTo>
                <a:lnTo>
                  <a:pt x="0" y="4969164"/>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3.2 Sơ đồ hoạt động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17</a:t>
            </a:r>
          </a:p>
        </p:txBody>
      </p:sp>
      <p:sp>
        <p:nvSpPr>
          <p:cNvPr name="TextBox 8" id="8"/>
          <p:cNvSpPr txBox="true"/>
          <p:nvPr/>
        </p:nvSpPr>
        <p:spPr>
          <a:xfrm rot="0">
            <a:off x="3686572" y="8776970"/>
            <a:ext cx="10914856"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a:ea typeface="Open Sans"/>
                <a:cs typeface="Open Sans"/>
                <a:sym typeface="Open Sans"/>
              </a:rPr>
              <a:t>Sơ đồ hoạt động người khách hàng tạo yêu cầu trả hàng hoàn tiền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1411420" y="1853715"/>
            <a:ext cx="15465161" cy="6579569"/>
          </a:xfrm>
          <a:custGeom>
            <a:avLst/>
            <a:gdLst/>
            <a:ahLst/>
            <a:cxnLst/>
            <a:rect r="r" b="b" t="t" l="l"/>
            <a:pathLst>
              <a:path h="6579569" w="15465161">
                <a:moveTo>
                  <a:pt x="0" y="0"/>
                </a:moveTo>
                <a:lnTo>
                  <a:pt x="15465160" y="0"/>
                </a:lnTo>
                <a:lnTo>
                  <a:pt x="15465160" y="6579570"/>
                </a:lnTo>
                <a:lnTo>
                  <a:pt x="0" y="6579570"/>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3.2 Sơ đồ hoạt động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18</a:t>
            </a:r>
          </a:p>
        </p:txBody>
      </p:sp>
      <p:sp>
        <p:nvSpPr>
          <p:cNvPr name="TextBox 8" id="8"/>
          <p:cNvSpPr txBox="true"/>
          <p:nvPr/>
        </p:nvSpPr>
        <p:spPr>
          <a:xfrm rot="0">
            <a:off x="3996200" y="9201150"/>
            <a:ext cx="10295599" cy="481330"/>
          </a:xfrm>
          <a:prstGeom prst="rect">
            <a:avLst/>
          </a:prstGeom>
        </p:spPr>
        <p:txBody>
          <a:bodyPr anchor="t" rtlCol="false" tIns="0" lIns="0" bIns="0" rIns="0">
            <a:spAutoFit/>
          </a:bodyPr>
          <a:lstStyle/>
          <a:p>
            <a:pPr algn="ctr">
              <a:lnSpc>
                <a:spcPts val="3920"/>
              </a:lnSpc>
            </a:pPr>
            <a:r>
              <a:rPr lang="en-US" sz="2800">
                <a:solidFill>
                  <a:srgbClr val="000000"/>
                </a:solidFill>
                <a:latin typeface="Open Sans"/>
                <a:ea typeface="Open Sans"/>
                <a:cs typeface="Open Sans"/>
                <a:sym typeface="Open Sans"/>
              </a:rPr>
              <a:t>Sơ đồ hoạt động người quản trị viên, nhân viên xử lý đơn hàng</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1043836" y="1508609"/>
            <a:ext cx="16215464" cy="7269782"/>
          </a:xfrm>
          <a:custGeom>
            <a:avLst/>
            <a:gdLst/>
            <a:ahLst/>
            <a:cxnLst/>
            <a:rect r="r" b="b" t="t" l="l"/>
            <a:pathLst>
              <a:path h="7269782" w="16215464">
                <a:moveTo>
                  <a:pt x="0" y="0"/>
                </a:moveTo>
                <a:lnTo>
                  <a:pt x="16215464" y="0"/>
                </a:lnTo>
                <a:lnTo>
                  <a:pt x="16215464" y="7269782"/>
                </a:lnTo>
                <a:lnTo>
                  <a:pt x="0" y="7269782"/>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3.2 Sơ đồ hoạt động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19</a:t>
            </a:r>
          </a:p>
        </p:txBody>
      </p:sp>
      <p:sp>
        <p:nvSpPr>
          <p:cNvPr name="TextBox 8" id="8"/>
          <p:cNvSpPr txBox="true"/>
          <p:nvPr/>
        </p:nvSpPr>
        <p:spPr>
          <a:xfrm rot="0">
            <a:off x="3517888" y="9216541"/>
            <a:ext cx="11267361"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hoạt động người quản trị viên, nhân viên xử lý yêu cầu trả hàng hoàn tiền</a:t>
            </a:r>
          </a:p>
        </p:txBody>
      </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601085"/>
            <a:chOff x="0" y="0"/>
            <a:chExt cx="4816593" cy="421685"/>
          </a:xfrm>
        </p:grpSpPr>
        <p:sp>
          <p:nvSpPr>
            <p:cNvPr name="Freeform 3" id="3"/>
            <p:cNvSpPr/>
            <p:nvPr/>
          </p:nvSpPr>
          <p:spPr>
            <a:xfrm flipH="false" flipV="false" rot="0">
              <a:off x="0" y="0"/>
              <a:ext cx="4816592" cy="421685"/>
            </a:xfrm>
            <a:custGeom>
              <a:avLst/>
              <a:gdLst/>
              <a:ahLst/>
              <a:cxnLst/>
              <a:rect r="r" b="b" t="t" l="l"/>
              <a:pathLst>
                <a:path h="421685" w="4816592">
                  <a:moveTo>
                    <a:pt x="0" y="0"/>
                  </a:moveTo>
                  <a:lnTo>
                    <a:pt x="4816592" y="0"/>
                  </a:lnTo>
                  <a:lnTo>
                    <a:pt x="4816592" y="421685"/>
                  </a:lnTo>
                  <a:lnTo>
                    <a:pt x="0" y="421685"/>
                  </a:lnTo>
                  <a:close/>
                </a:path>
              </a:pathLst>
            </a:custGeom>
            <a:gradFill rotWithShape="true">
              <a:gsLst>
                <a:gs pos="0">
                  <a:srgbClr val="004AAD">
                    <a:alpha val="100000"/>
                  </a:srgbClr>
                </a:gs>
                <a:gs pos="100000">
                  <a:srgbClr val="1B07B8">
                    <a:alpha val="100000"/>
                  </a:srgbClr>
                </a:gs>
              </a:gsLst>
              <a:lin ang="0"/>
            </a:gradFill>
          </p:spPr>
        </p:sp>
        <p:sp>
          <p:nvSpPr>
            <p:cNvPr name="TextBox 4" id="4"/>
            <p:cNvSpPr txBox="true"/>
            <p:nvPr/>
          </p:nvSpPr>
          <p:spPr>
            <a:xfrm>
              <a:off x="0" y="-19050"/>
              <a:ext cx="4816593" cy="440735"/>
            </a:xfrm>
            <a:prstGeom prst="rect">
              <a:avLst/>
            </a:prstGeom>
          </p:spPr>
          <p:txBody>
            <a:bodyPr anchor="ctr" rtlCol="false" tIns="50800" lIns="50800" bIns="50800" rIns="50800"/>
            <a:lstStyle/>
            <a:p>
              <a:pPr algn="ctr">
                <a:lnSpc>
                  <a:spcPts val="2340"/>
                </a:lnSpc>
              </a:pPr>
            </a:p>
          </p:txBody>
        </p:sp>
      </p:grpSp>
      <p:sp>
        <p:nvSpPr>
          <p:cNvPr name="TextBox 5" id="5"/>
          <p:cNvSpPr txBox="true"/>
          <p:nvPr/>
        </p:nvSpPr>
        <p:spPr>
          <a:xfrm rot="0">
            <a:off x="441181" y="171257"/>
            <a:ext cx="9185683" cy="1191896"/>
          </a:xfrm>
          <a:prstGeom prst="rect">
            <a:avLst/>
          </a:prstGeom>
        </p:spPr>
        <p:txBody>
          <a:bodyPr anchor="t" rtlCol="false" tIns="0" lIns="0" bIns="0" rIns="0">
            <a:spAutoFit/>
          </a:bodyPr>
          <a:lstStyle/>
          <a:p>
            <a:pPr algn="l">
              <a:lnSpc>
                <a:spcPts val="9619"/>
              </a:lnSpc>
              <a:spcBef>
                <a:spcPct val="0"/>
              </a:spcBef>
            </a:pPr>
            <a:r>
              <a:rPr lang="en-US" b="true" sz="7399">
                <a:solidFill>
                  <a:srgbClr val="FFFFFF"/>
                </a:solidFill>
                <a:latin typeface="Open Sans Bold"/>
                <a:ea typeface="Open Sans Bold"/>
                <a:cs typeface="Open Sans Bold"/>
                <a:sym typeface="Open Sans Bold"/>
              </a:rPr>
              <a:t>NỘI DUNG ĐỒ ÁN</a:t>
            </a:r>
          </a:p>
        </p:txBody>
      </p:sp>
      <p:grpSp>
        <p:nvGrpSpPr>
          <p:cNvPr name="Group 6" id="6"/>
          <p:cNvGrpSpPr/>
          <p:nvPr/>
        </p:nvGrpSpPr>
        <p:grpSpPr>
          <a:xfrm rot="0">
            <a:off x="484495" y="3003658"/>
            <a:ext cx="6925190" cy="813312"/>
            <a:chOff x="0" y="0"/>
            <a:chExt cx="9233586" cy="1084416"/>
          </a:xfrm>
        </p:grpSpPr>
        <p:grpSp>
          <p:nvGrpSpPr>
            <p:cNvPr name="Group 7" id="7"/>
            <p:cNvGrpSpPr/>
            <p:nvPr/>
          </p:nvGrpSpPr>
          <p:grpSpPr>
            <a:xfrm rot="0">
              <a:off x="0" y="0"/>
              <a:ext cx="1084416" cy="1084416"/>
              <a:chOff x="0" y="0"/>
              <a:chExt cx="232825" cy="232825"/>
            </a:xfrm>
          </p:grpSpPr>
          <p:sp>
            <p:nvSpPr>
              <p:cNvPr name="Freeform 8" id="8"/>
              <p:cNvSpPr/>
              <p:nvPr/>
            </p:nvSpPr>
            <p:spPr>
              <a:xfrm flipH="false" flipV="false" rot="0">
                <a:off x="0" y="0"/>
                <a:ext cx="232825" cy="232825"/>
              </a:xfrm>
              <a:custGeom>
                <a:avLst/>
                <a:gdLst/>
                <a:ahLst/>
                <a:cxnLst/>
                <a:rect r="r" b="b" t="t" l="l"/>
                <a:pathLst>
                  <a:path h="232825" w="232825">
                    <a:moveTo>
                      <a:pt x="0" y="0"/>
                    </a:moveTo>
                    <a:lnTo>
                      <a:pt x="232825" y="0"/>
                    </a:lnTo>
                    <a:lnTo>
                      <a:pt x="232825" y="232825"/>
                    </a:lnTo>
                    <a:lnTo>
                      <a:pt x="0" y="232825"/>
                    </a:lnTo>
                    <a:close/>
                  </a:path>
                </a:pathLst>
              </a:custGeom>
              <a:solidFill>
                <a:srgbClr val="004AAD"/>
              </a:solidFill>
            </p:spPr>
          </p:sp>
          <p:sp>
            <p:nvSpPr>
              <p:cNvPr name="TextBox 9" id="9"/>
              <p:cNvSpPr txBox="true"/>
              <p:nvPr/>
            </p:nvSpPr>
            <p:spPr>
              <a:xfrm>
                <a:off x="0" y="-19050"/>
                <a:ext cx="232825" cy="251875"/>
              </a:xfrm>
              <a:prstGeom prst="rect">
                <a:avLst/>
              </a:prstGeom>
            </p:spPr>
            <p:txBody>
              <a:bodyPr anchor="ctr" rtlCol="false" tIns="46737" lIns="46737" bIns="46737" rIns="46737"/>
              <a:lstStyle/>
              <a:p>
                <a:pPr algn="ctr">
                  <a:lnSpc>
                    <a:spcPts val="910"/>
                  </a:lnSpc>
                </a:pPr>
              </a:p>
            </p:txBody>
          </p:sp>
        </p:grpSp>
        <p:sp>
          <p:nvSpPr>
            <p:cNvPr name="TextBox 10" id="10"/>
            <p:cNvSpPr txBox="true"/>
            <p:nvPr/>
          </p:nvSpPr>
          <p:spPr>
            <a:xfrm rot="0">
              <a:off x="1812117" y="228145"/>
              <a:ext cx="7421469" cy="599550"/>
            </a:xfrm>
            <a:prstGeom prst="rect">
              <a:avLst/>
            </a:prstGeom>
          </p:spPr>
          <p:txBody>
            <a:bodyPr anchor="t" rtlCol="false" tIns="0" lIns="0" bIns="0" rIns="0">
              <a:spAutoFit/>
            </a:bodyPr>
            <a:lstStyle/>
            <a:p>
              <a:pPr algn="just">
                <a:lnSpc>
                  <a:spcPts val="3707"/>
                </a:lnSpc>
                <a:spcBef>
                  <a:spcPct val="0"/>
                </a:spcBef>
              </a:pPr>
              <a:r>
                <a:rPr lang="en-US" b="true" sz="2852">
                  <a:solidFill>
                    <a:srgbClr val="000000"/>
                  </a:solidFill>
                  <a:latin typeface="Open Sans Bold"/>
                  <a:ea typeface="Open Sans Bold"/>
                  <a:cs typeface="Open Sans Bold"/>
                  <a:sym typeface="Open Sans Bold"/>
                </a:rPr>
                <a:t>GIỚI THIỆU TỔNG QUAN</a:t>
              </a:r>
            </a:p>
          </p:txBody>
        </p:sp>
        <p:sp>
          <p:nvSpPr>
            <p:cNvPr name="TextBox 11" id="11"/>
            <p:cNvSpPr txBox="true"/>
            <p:nvPr/>
          </p:nvSpPr>
          <p:spPr>
            <a:xfrm rot="0">
              <a:off x="430842" y="188985"/>
              <a:ext cx="222733" cy="482529"/>
            </a:xfrm>
            <a:prstGeom prst="rect">
              <a:avLst/>
            </a:prstGeom>
          </p:spPr>
          <p:txBody>
            <a:bodyPr anchor="t" rtlCol="false" tIns="0" lIns="0" bIns="0" rIns="0">
              <a:spAutoFit/>
            </a:bodyPr>
            <a:lstStyle/>
            <a:p>
              <a:pPr algn="ctr">
                <a:lnSpc>
                  <a:spcPts val="2990"/>
                </a:lnSpc>
                <a:spcBef>
                  <a:spcPct val="0"/>
                </a:spcBef>
              </a:pPr>
              <a:r>
                <a:rPr lang="en-US" b="true" sz="2300">
                  <a:solidFill>
                    <a:srgbClr val="FFFFFF"/>
                  </a:solidFill>
                  <a:latin typeface="Open Sans Bold"/>
                  <a:ea typeface="Open Sans Bold"/>
                  <a:cs typeface="Open Sans Bold"/>
                  <a:sym typeface="Open Sans Bold"/>
                </a:rPr>
                <a:t>1</a:t>
              </a:r>
            </a:p>
          </p:txBody>
        </p:sp>
      </p:grpSp>
      <p:grpSp>
        <p:nvGrpSpPr>
          <p:cNvPr name="Group 12" id="12"/>
          <p:cNvGrpSpPr/>
          <p:nvPr/>
        </p:nvGrpSpPr>
        <p:grpSpPr>
          <a:xfrm rot="0">
            <a:off x="484495" y="4159870"/>
            <a:ext cx="8659505" cy="813312"/>
            <a:chOff x="0" y="0"/>
            <a:chExt cx="11546006" cy="1084416"/>
          </a:xfrm>
        </p:grpSpPr>
        <p:grpSp>
          <p:nvGrpSpPr>
            <p:cNvPr name="Group 13" id="13"/>
            <p:cNvGrpSpPr/>
            <p:nvPr/>
          </p:nvGrpSpPr>
          <p:grpSpPr>
            <a:xfrm rot="0">
              <a:off x="0" y="0"/>
              <a:ext cx="1084416" cy="1084416"/>
              <a:chOff x="0" y="0"/>
              <a:chExt cx="232825" cy="232825"/>
            </a:xfrm>
          </p:grpSpPr>
          <p:sp>
            <p:nvSpPr>
              <p:cNvPr name="Freeform 14" id="14"/>
              <p:cNvSpPr/>
              <p:nvPr/>
            </p:nvSpPr>
            <p:spPr>
              <a:xfrm flipH="false" flipV="false" rot="0">
                <a:off x="0" y="0"/>
                <a:ext cx="232825" cy="232825"/>
              </a:xfrm>
              <a:custGeom>
                <a:avLst/>
                <a:gdLst/>
                <a:ahLst/>
                <a:cxnLst/>
                <a:rect r="r" b="b" t="t" l="l"/>
                <a:pathLst>
                  <a:path h="232825" w="232825">
                    <a:moveTo>
                      <a:pt x="0" y="0"/>
                    </a:moveTo>
                    <a:lnTo>
                      <a:pt x="232825" y="0"/>
                    </a:lnTo>
                    <a:lnTo>
                      <a:pt x="232825" y="232825"/>
                    </a:lnTo>
                    <a:lnTo>
                      <a:pt x="0" y="232825"/>
                    </a:lnTo>
                    <a:close/>
                  </a:path>
                </a:pathLst>
              </a:custGeom>
              <a:solidFill>
                <a:srgbClr val="004AAD"/>
              </a:solidFill>
            </p:spPr>
          </p:sp>
          <p:sp>
            <p:nvSpPr>
              <p:cNvPr name="TextBox 15" id="15"/>
              <p:cNvSpPr txBox="true"/>
              <p:nvPr/>
            </p:nvSpPr>
            <p:spPr>
              <a:xfrm>
                <a:off x="0" y="-19050"/>
                <a:ext cx="232825" cy="251875"/>
              </a:xfrm>
              <a:prstGeom prst="rect">
                <a:avLst/>
              </a:prstGeom>
            </p:spPr>
            <p:txBody>
              <a:bodyPr anchor="ctr" rtlCol="false" tIns="50800" lIns="50800" bIns="50800" rIns="50800"/>
              <a:lstStyle/>
              <a:p>
                <a:pPr algn="ctr">
                  <a:lnSpc>
                    <a:spcPts val="910"/>
                  </a:lnSpc>
                </a:pPr>
              </a:p>
            </p:txBody>
          </p:sp>
        </p:grpSp>
        <p:sp>
          <p:nvSpPr>
            <p:cNvPr name="TextBox 16" id="16"/>
            <p:cNvSpPr txBox="true"/>
            <p:nvPr/>
          </p:nvSpPr>
          <p:spPr>
            <a:xfrm rot="0">
              <a:off x="1754365" y="228145"/>
              <a:ext cx="9791641" cy="599550"/>
            </a:xfrm>
            <a:prstGeom prst="rect">
              <a:avLst/>
            </a:prstGeom>
          </p:spPr>
          <p:txBody>
            <a:bodyPr anchor="t" rtlCol="false" tIns="0" lIns="0" bIns="0" rIns="0">
              <a:spAutoFit/>
            </a:bodyPr>
            <a:lstStyle/>
            <a:p>
              <a:pPr algn="just">
                <a:lnSpc>
                  <a:spcPts val="3707"/>
                </a:lnSpc>
                <a:spcBef>
                  <a:spcPct val="0"/>
                </a:spcBef>
              </a:pPr>
              <a:r>
                <a:rPr lang="en-US" b="true" sz="2852">
                  <a:solidFill>
                    <a:srgbClr val="000000"/>
                  </a:solidFill>
                  <a:latin typeface="Open Sans Bold"/>
                  <a:ea typeface="Open Sans Bold"/>
                  <a:cs typeface="Open Sans Bold"/>
                  <a:sym typeface="Open Sans Bold"/>
                </a:rPr>
                <a:t>PHÂN TÍCH CÁC HỆ THỐNG LIÊN QUAN</a:t>
              </a:r>
            </a:p>
          </p:txBody>
        </p:sp>
        <p:sp>
          <p:nvSpPr>
            <p:cNvPr name="TextBox 17" id="17"/>
            <p:cNvSpPr txBox="true"/>
            <p:nvPr/>
          </p:nvSpPr>
          <p:spPr>
            <a:xfrm rot="0">
              <a:off x="430842" y="188985"/>
              <a:ext cx="222733" cy="482529"/>
            </a:xfrm>
            <a:prstGeom prst="rect">
              <a:avLst/>
            </a:prstGeom>
          </p:spPr>
          <p:txBody>
            <a:bodyPr anchor="t" rtlCol="false" tIns="0" lIns="0" bIns="0" rIns="0">
              <a:spAutoFit/>
            </a:bodyPr>
            <a:lstStyle/>
            <a:p>
              <a:pPr algn="ctr">
                <a:lnSpc>
                  <a:spcPts val="2990"/>
                </a:lnSpc>
                <a:spcBef>
                  <a:spcPct val="0"/>
                </a:spcBef>
              </a:pPr>
              <a:r>
                <a:rPr lang="en-US" b="true" sz="2300">
                  <a:solidFill>
                    <a:srgbClr val="FFFFFF"/>
                  </a:solidFill>
                  <a:latin typeface="Open Sans Bold"/>
                  <a:ea typeface="Open Sans Bold"/>
                  <a:cs typeface="Open Sans Bold"/>
                  <a:sym typeface="Open Sans Bold"/>
                </a:rPr>
                <a:t>2</a:t>
              </a:r>
            </a:p>
          </p:txBody>
        </p:sp>
      </p:grpSp>
      <p:grpSp>
        <p:nvGrpSpPr>
          <p:cNvPr name="Group 18" id="18"/>
          <p:cNvGrpSpPr/>
          <p:nvPr/>
        </p:nvGrpSpPr>
        <p:grpSpPr>
          <a:xfrm rot="0">
            <a:off x="484495" y="5316082"/>
            <a:ext cx="5339475" cy="813312"/>
            <a:chOff x="0" y="0"/>
            <a:chExt cx="7119300" cy="1084416"/>
          </a:xfrm>
        </p:grpSpPr>
        <p:grpSp>
          <p:nvGrpSpPr>
            <p:cNvPr name="Group 19" id="19"/>
            <p:cNvGrpSpPr/>
            <p:nvPr/>
          </p:nvGrpSpPr>
          <p:grpSpPr>
            <a:xfrm rot="0">
              <a:off x="0" y="0"/>
              <a:ext cx="1084416" cy="1084416"/>
              <a:chOff x="0" y="0"/>
              <a:chExt cx="232825" cy="232825"/>
            </a:xfrm>
          </p:grpSpPr>
          <p:sp>
            <p:nvSpPr>
              <p:cNvPr name="Freeform 20" id="20"/>
              <p:cNvSpPr/>
              <p:nvPr/>
            </p:nvSpPr>
            <p:spPr>
              <a:xfrm flipH="false" flipV="false" rot="0">
                <a:off x="0" y="0"/>
                <a:ext cx="232825" cy="232825"/>
              </a:xfrm>
              <a:custGeom>
                <a:avLst/>
                <a:gdLst/>
                <a:ahLst/>
                <a:cxnLst/>
                <a:rect r="r" b="b" t="t" l="l"/>
                <a:pathLst>
                  <a:path h="232825" w="232825">
                    <a:moveTo>
                      <a:pt x="0" y="0"/>
                    </a:moveTo>
                    <a:lnTo>
                      <a:pt x="232825" y="0"/>
                    </a:lnTo>
                    <a:lnTo>
                      <a:pt x="232825" y="232825"/>
                    </a:lnTo>
                    <a:lnTo>
                      <a:pt x="0" y="232825"/>
                    </a:lnTo>
                    <a:close/>
                  </a:path>
                </a:pathLst>
              </a:custGeom>
              <a:solidFill>
                <a:srgbClr val="004AAD"/>
              </a:solidFill>
            </p:spPr>
          </p:sp>
          <p:sp>
            <p:nvSpPr>
              <p:cNvPr name="TextBox 21" id="21"/>
              <p:cNvSpPr txBox="true"/>
              <p:nvPr/>
            </p:nvSpPr>
            <p:spPr>
              <a:xfrm>
                <a:off x="0" y="-19050"/>
                <a:ext cx="232825" cy="251875"/>
              </a:xfrm>
              <a:prstGeom prst="rect">
                <a:avLst/>
              </a:prstGeom>
            </p:spPr>
            <p:txBody>
              <a:bodyPr anchor="ctr" rtlCol="false" tIns="50800" lIns="50800" bIns="50800" rIns="50800"/>
              <a:lstStyle/>
              <a:p>
                <a:pPr algn="ctr">
                  <a:lnSpc>
                    <a:spcPts val="910"/>
                  </a:lnSpc>
                </a:pPr>
              </a:p>
            </p:txBody>
          </p:sp>
        </p:grpSp>
        <p:sp>
          <p:nvSpPr>
            <p:cNvPr name="TextBox 22" id="22"/>
            <p:cNvSpPr txBox="true"/>
            <p:nvPr/>
          </p:nvSpPr>
          <p:spPr>
            <a:xfrm rot="0">
              <a:off x="1812117" y="228145"/>
              <a:ext cx="5307183" cy="599550"/>
            </a:xfrm>
            <a:prstGeom prst="rect">
              <a:avLst/>
            </a:prstGeom>
          </p:spPr>
          <p:txBody>
            <a:bodyPr anchor="t" rtlCol="false" tIns="0" lIns="0" bIns="0" rIns="0">
              <a:spAutoFit/>
            </a:bodyPr>
            <a:lstStyle/>
            <a:p>
              <a:pPr algn="just">
                <a:lnSpc>
                  <a:spcPts val="3707"/>
                </a:lnSpc>
                <a:spcBef>
                  <a:spcPct val="0"/>
                </a:spcBef>
              </a:pPr>
              <a:r>
                <a:rPr lang="en-US" b="true" sz="2852">
                  <a:solidFill>
                    <a:srgbClr val="000000"/>
                  </a:solidFill>
                  <a:latin typeface="Open Sans Bold"/>
                  <a:ea typeface="Open Sans Bold"/>
                  <a:cs typeface="Open Sans Bold"/>
                  <a:sym typeface="Open Sans Bold"/>
                </a:rPr>
                <a:t>PHÂN TÍCH HỆ THỐNG</a:t>
              </a:r>
            </a:p>
          </p:txBody>
        </p:sp>
        <p:sp>
          <p:nvSpPr>
            <p:cNvPr name="TextBox 23" id="23"/>
            <p:cNvSpPr txBox="true"/>
            <p:nvPr/>
          </p:nvSpPr>
          <p:spPr>
            <a:xfrm rot="0">
              <a:off x="430842" y="188985"/>
              <a:ext cx="222733" cy="482529"/>
            </a:xfrm>
            <a:prstGeom prst="rect">
              <a:avLst/>
            </a:prstGeom>
          </p:spPr>
          <p:txBody>
            <a:bodyPr anchor="t" rtlCol="false" tIns="0" lIns="0" bIns="0" rIns="0">
              <a:spAutoFit/>
            </a:bodyPr>
            <a:lstStyle/>
            <a:p>
              <a:pPr algn="ctr">
                <a:lnSpc>
                  <a:spcPts val="2990"/>
                </a:lnSpc>
                <a:spcBef>
                  <a:spcPct val="0"/>
                </a:spcBef>
              </a:pPr>
              <a:r>
                <a:rPr lang="en-US" b="true" sz="2300">
                  <a:solidFill>
                    <a:srgbClr val="FFFFFF"/>
                  </a:solidFill>
                  <a:latin typeface="Open Sans Bold"/>
                  <a:ea typeface="Open Sans Bold"/>
                  <a:cs typeface="Open Sans Bold"/>
                  <a:sym typeface="Open Sans Bold"/>
                </a:rPr>
                <a:t>3</a:t>
              </a:r>
            </a:p>
          </p:txBody>
        </p:sp>
      </p:grpSp>
      <p:grpSp>
        <p:nvGrpSpPr>
          <p:cNvPr name="Group 24" id="24"/>
          <p:cNvGrpSpPr/>
          <p:nvPr/>
        </p:nvGrpSpPr>
        <p:grpSpPr>
          <a:xfrm rot="0">
            <a:off x="484495" y="6470030"/>
            <a:ext cx="6584408" cy="813312"/>
            <a:chOff x="0" y="0"/>
            <a:chExt cx="8779210" cy="1084416"/>
          </a:xfrm>
        </p:grpSpPr>
        <p:grpSp>
          <p:nvGrpSpPr>
            <p:cNvPr name="Group 25" id="25"/>
            <p:cNvGrpSpPr/>
            <p:nvPr/>
          </p:nvGrpSpPr>
          <p:grpSpPr>
            <a:xfrm rot="0">
              <a:off x="0" y="0"/>
              <a:ext cx="1084416" cy="1084416"/>
              <a:chOff x="0" y="0"/>
              <a:chExt cx="232825" cy="232825"/>
            </a:xfrm>
          </p:grpSpPr>
          <p:sp>
            <p:nvSpPr>
              <p:cNvPr name="Freeform 26" id="26"/>
              <p:cNvSpPr/>
              <p:nvPr/>
            </p:nvSpPr>
            <p:spPr>
              <a:xfrm flipH="false" flipV="false" rot="0">
                <a:off x="0" y="0"/>
                <a:ext cx="232825" cy="232825"/>
              </a:xfrm>
              <a:custGeom>
                <a:avLst/>
                <a:gdLst/>
                <a:ahLst/>
                <a:cxnLst/>
                <a:rect r="r" b="b" t="t" l="l"/>
                <a:pathLst>
                  <a:path h="232825" w="232825">
                    <a:moveTo>
                      <a:pt x="0" y="0"/>
                    </a:moveTo>
                    <a:lnTo>
                      <a:pt x="232825" y="0"/>
                    </a:lnTo>
                    <a:lnTo>
                      <a:pt x="232825" y="232825"/>
                    </a:lnTo>
                    <a:lnTo>
                      <a:pt x="0" y="232825"/>
                    </a:lnTo>
                    <a:close/>
                  </a:path>
                </a:pathLst>
              </a:custGeom>
              <a:solidFill>
                <a:srgbClr val="004AAD"/>
              </a:solidFill>
            </p:spPr>
          </p:sp>
          <p:sp>
            <p:nvSpPr>
              <p:cNvPr name="TextBox 27" id="27"/>
              <p:cNvSpPr txBox="true"/>
              <p:nvPr/>
            </p:nvSpPr>
            <p:spPr>
              <a:xfrm>
                <a:off x="0" y="-19050"/>
                <a:ext cx="232825" cy="251875"/>
              </a:xfrm>
              <a:prstGeom prst="rect">
                <a:avLst/>
              </a:prstGeom>
            </p:spPr>
            <p:txBody>
              <a:bodyPr anchor="ctr" rtlCol="false" tIns="50800" lIns="50800" bIns="50800" rIns="50800"/>
              <a:lstStyle/>
              <a:p>
                <a:pPr algn="ctr">
                  <a:lnSpc>
                    <a:spcPts val="910"/>
                  </a:lnSpc>
                </a:pPr>
              </a:p>
            </p:txBody>
          </p:sp>
        </p:grpSp>
        <p:sp>
          <p:nvSpPr>
            <p:cNvPr name="TextBox 28" id="28"/>
            <p:cNvSpPr txBox="true"/>
            <p:nvPr/>
          </p:nvSpPr>
          <p:spPr>
            <a:xfrm rot="0">
              <a:off x="1812117" y="228145"/>
              <a:ext cx="6967093" cy="599550"/>
            </a:xfrm>
            <a:prstGeom prst="rect">
              <a:avLst/>
            </a:prstGeom>
          </p:spPr>
          <p:txBody>
            <a:bodyPr anchor="t" rtlCol="false" tIns="0" lIns="0" bIns="0" rIns="0">
              <a:spAutoFit/>
            </a:bodyPr>
            <a:lstStyle/>
            <a:p>
              <a:pPr algn="just">
                <a:lnSpc>
                  <a:spcPts val="3707"/>
                </a:lnSpc>
                <a:spcBef>
                  <a:spcPct val="0"/>
                </a:spcBef>
              </a:pPr>
              <a:r>
                <a:rPr lang="en-US" b="true" sz="2852">
                  <a:solidFill>
                    <a:srgbClr val="000000"/>
                  </a:solidFill>
                  <a:latin typeface="Open Sans Bold"/>
                  <a:ea typeface="Open Sans Bold"/>
                  <a:cs typeface="Open Sans Bold"/>
                  <a:sym typeface="Open Sans Bold"/>
                </a:rPr>
                <a:t>CÔNG NGHỆ ĐƯỢC SỬ DỤNG</a:t>
              </a:r>
            </a:p>
          </p:txBody>
        </p:sp>
        <p:sp>
          <p:nvSpPr>
            <p:cNvPr name="TextBox 29" id="29"/>
            <p:cNvSpPr txBox="true"/>
            <p:nvPr/>
          </p:nvSpPr>
          <p:spPr>
            <a:xfrm rot="0">
              <a:off x="430842" y="291418"/>
              <a:ext cx="222733" cy="482529"/>
            </a:xfrm>
            <a:prstGeom prst="rect">
              <a:avLst/>
            </a:prstGeom>
          </p:spPr>
          <p:txBody>
            <a:bodyPr anchor="t" rtlCol="false" tIns="0" lIns="0" bIns="0" rIns="0">
              <a:spAutoFit/>
            </a:bodyPr>
            <a:lstStyle/>
            <a:p>
              <a:pPr algn="ctr">
                <a:lnSpc>
                  <a:spcPts val="2990"/>
                </a:lnSpc>
                <a:spcBef>
                  <a:spcPct val="0"/>
                </a:spcBef>
              </a:pPr>
              <a:r>
                <a:rPr lang="en-US" b="true" sz="2300">
                  <a:solidFill>
                    <a:srgbClr val="FFFFFF"/>
                  </a:solidFill>
                  <a:latin typeface="Open Sans Bold"/>
                  <a:ea typeface="Open Sans Bold"/>
                  <a:cs typeface="Open Sans Bold"/>
                  <a:sym typeface="Open Sans Bold"/>
                </a:rPr>
                <a:t>4</a:t>
              </a:r>
            </a:p>
          </p:txBody>
        </p:sp>
      </p:grpSp>
      <p:grpSp>
        <p:nvGrpSpPr>
          <p:cNvPr name="Group 30" id="30"/>
          <p:cNvGrpSpPr/>
          <p:nvPr/>
        </p:nvGrpSpPr>
        <p:grpSpPr>
          <a:xfrm rot="0">
            <a:off x="10251811" y="3003658"/>
            <a:ext cx="4909527" cy="813312"/>
            <a:chOff x="0" y="0"/>
            <a:chExt cx="6546036" cy="1084416"/>
          </a:xfrm>
        </p:grpSpPr>
        <p:grpSp>
          <p:nvGrpSpPr>
            <p:cNvPr name="Group 31" id="31"/>
            <p:cNvGrpSpPr/>
            <p:nvPr/>
          </p:nvGrpSpPr>
          <p:grpSpPr>
            <a:xfrm rot="0">
              <a:off x="0" y="0"/>
              <a:ext cx="1084416" cy="1084416"/>
              <a:chOff x="0" y="0"/>
              <a:chExt cx="232825" cy="232825"/>
            </a:xfrm>
          </p:grpSpPr>
          <p:sp>
            <p:nvSpPr>
              <p:cNvPr name="Freeform 32" id="32"/>
              <p:cNvSpPr/>
              <p:nvPr/>
            </p:nvSpPr>
            <p:spPr>
              <a:xfrm flipH="false" flipV="false" rot="0">
                <a:off x="0" y="0"/>
                <a:ext cx="232825" cy="232825"/>
              </a:xfrm>
              <a:custGeom>
                <a:avLst/>
                <a:gdLst/>
                <a:ahLst/>
                <a:cxnLst/>
                <a:rect r="r" b="b" t="t" l="l"/>
                <a:pathLst>
                  <a:path h="232825" w="232825">
                    <a:moveTo>
                      <a:pt x="0" y="0"/>
                    </a:moveTo>
                    <a:lnTo>
                      <a:pt x="232825" y="0"/>
                    </a:lnTo>
                    <a:lnTo>
                      <a:pt x="232825" y="232825"/>
                    </a:lnTo>
                    <a:lnTo>
                      <a:pt x="0" y="232825"/>
                    </a:lnTo>
                    <a:close/>
                  </a:path>
                </a:pathLst>
              </a:custGeom>
              <a:solidFill>
                <a:srgbClr val="004AAD"/>
              </a:solidFill>
            </p:spPr>
          </p:sp>
          <p:sp>
            <p:nvSpPr>
              <p:cNvPr name="TextBox 33" id="33"/>
              <p:cNvSpPr txBox="true"/>
              <p:nvPr/>
            </p:nvSpPr>
            <p:spPr>
              <a:xfrm>
                <a:off x="0" y="-19050"/>
                <a:ext cx="232825" cy="251875"/>
              </a:xfrm>
              <a:prstGeom prst="rect">
                <a:avLst/>
              </a:prstGeom>
            </p:spPr>
            <p:txBody>
              <a:bodyPr anchor="ctr" rtlCol="false" tIns="50800" lIns="50800" bIns="50800" rIns="50800"/>
              <a:lstStyle/>
              <a:p>
                <a:pPr algn="ctr">
                  <a:lnSpc>
                    <a:spcPts val="910"/>
                  </a:lnSpc>
                </a:pPr>
              </a:p>
            </p:txBody>
          </p:sp>
        </p:grpSp>
        <p:sp>
          <p:nvSpPr>
            <p:cNvPr name="TextBox 34" id="34"/>
            <p:cNvSpPr txBox="true"/>
            <p:nvPr/>
          </p:nvSpPr>
          <p:spPr>
            <a:xfrm rot="0">
              <a:off x="1803792" y="228145"/>
              <a:ext cx="4742245" cy="599550"/>
            </a:xfrm>
            <a:prstGeom prst="rect">
              <a:avLst/>
            </a:prstGeom>
          </p:spPr>
          <p:txBody>
            <a:bodyPr anchor="t" rtlCol="false" tIns="0" lIns="0" bIns="0" rIns="0">
              <a:spAutoFit/>
            </a:bodyPr>
            <a:lstStyle/>
            <a:p>
              <a:pPr algn="just">
                <a:lnSpc>
                  <a:spcPts val="3707"/>
                </a:lnSpc>
                <a:spcBef>
                  <a:spcPct val="0"/>
                </a:spcBef>
              </a:pPr>
              <a:r>
                <a:rPr lang="en-US" b="true" sz="2852">
                  <a:solidFill>
                    <a:srgbClr val="000000"/>
                  </a:solidFill>
                  <a:latin typeface="Open Sans Bold"/>
                  <a:ea typeface="Open Sans Bold"/>
                  <a:cs typeface="Open Sans Bold"/>
                  <a:sym typeface="Open Sans Bold"/>
                </a:rPr>
                <a:t>THIẾT KẾ HỆ THỐNG</a:t>
              </a:r>
            </a:p>
          </p:txBody>
        </p:sp>
        <p:sp>
          <p:nvSpPr>
            <p:cNvPr name="TextBox 35" id="35"/>
            <p:cNvSpPr txBox="true"/>
            <p:nvPr/>
          </p:nvSpPr>
          <p:spPr>
            <a:xfrm rot="0">
              <a:off x="430842" y="188985"/>
              <a:ext cx="222733" cy="482529"/>
            </a:xfrm>
            <a:prstGeom prst="rect">
              <a:avLst/>
            </a:prstGeom>
          </p:spPr>
          <p:txBody>
            <a:bodyPr anchor="t" rtlCol="false" tIns="0" lIns="0" bIns="0" rIns="0">
              <a:spAutoFit/>
            </a:bodyPr>
            <a:lstStyle/>
            <a:p>
              <a:pPr algn="ctr">
                <a:lnSpc>
                  <a:spcPts val="2990"/>
                </a:lnSpc>
                <a:spcBef>
                  <a:spcPct val="0"/>
                </a:spcBef>
              </a:pPr>
              <a:r>
                <a:rPr lang="en-US" b="true" sz="2300">
                  <a:solidFill>
                    <a:srgbClr val="FFFFFF"/>
                  </a:solidFill>
                  <a:latin typeface="Open Sans Bold"/>
                  <a:ea typeface="Open Sans Bold"/>
                  <a:cs typeface="Open Sans Bold"/>
                  <a:sym typeface="Open Sans Bold"/>
                </a:rPr>
                <a:t>5</a:t>
              </a:r>
            </a:p>
          </p:txBody>
        </p:sp>
      </p:grpSp>
      <p:grpSp>
        <p:nvGrpSpPr>
          <p:cNvPr name="Group 36" id="36"/>
          <p:cNvGrpSpPr/>
          <p:nvPr/>
        </p:nvGrpSpPr>
        <p:grpSpPr>
          <a:xfrm rot="0">
            <a:off x="10251811" y="4158738"/>
            <a:ext cx="4903283" cy="813312"/>
            <a:chOff x="0" y="0"/>
            <a:chExt cx="6537711" cy="1084416"/>
          </a:xfrm>
        </p:grpSpPr>
        <p:grpSp>
          <p:nvGrpSpPr>
            <p:cNvPr name="Group 37" id="37"/>
            <p:cNvGrpSpPr/>
            <p:nvPr/>
          </p:nvGrpSpPr>
          <p:grpSpPr>
            <a:xfrm rot="0">
              <a:off x="0" y="0"/>
              <a:ext cx="1084416" cy="1084416"/>
              <a:chOff x="0" y="0"/>
              <a:chExt cx="232825" cy="232825"/>
            </a:xfrm>
          </p:grpSpPr>
          <p:sp>
            <p:nvSpPr>
              <p:cNvPr name="Freeform 38" id="38"/>
              <p:cNvSpPr/>
              <p:nvPr/>
            </p:nvSpPr>
            <p:spPr>
              <a:xfrm flipH="false" flipV="false" rot="0">
                <a:off x="0" y="0"/>
                <a:ext cx="232825" cy="232825"/>
              </a:xfrm>
              <a:custGeom>
                <a:avLst/>
                <a:gdLst/>
                <a:ahLst/>
                <a:cxnLst/>
                <a:rect r="r" b="b" t="t" l="l"/>
                <a:pathLst>
                  <a:path h="232825" w="232825">
                    <a:moveTo>
                      <a:pt x="0" y="0"/>
                    </a:moveTo>
                    <a:lnTo>
                      <a:pt x="232825" y="0"/>
                    </a:lnTo>
                    <a:lnTo>
                      <a:pt x="232825" y="232825"/>
                    </a:lnTo>
                    <a:lnTo>
                      <a:pt x="0" y="232825"/>
                    </a:lnTo>
                    <a:close/>
                  </a:path>
                </a:pathLst>
              </a:custGeom>
              <a:solidFill>
                <a:srgbClr val="004AAD"/>
              </a:solidFill>
            </p:spPr>
          </p:sp>
          <p:sp>
            <p:nvSpPr>
              <p:cNvPr name="TextBox 39" id="39"/>
              <p:cNvSpPr txBox="true"/>
              <p:nvPr/>
            </p:nvSpPr>
            <p:spPr>
              <a:xfrm>
                <a:off x="0" y="-19050"/>
                <a:ext cx="232825" cy="251875"/>
              </a:xfrm>
              <a:prstGeom prst="rect">
                <a:avLst/>
              </a:prstGeom>
            </p:spPr>
            <p:txBody>
              <a:bodyPr anchor="ctr" rtlCol="false" tIns="50800" lIns="50800" bIns="50800" rIns="50800"/>
              <a:lstStyle/>
              <a:p>
                <a:pPr algn="ctr">
                  <a:lnSpc>
                    <a:spcPts val="910"/>
                  </a:lnSpc>
                </a:pPr>
              </a:p>
            </p:txBody>
          </p:sp>
        </p:grpSp>
        <p:sp>
          <p:nvSpPr>
            <p:cNvPr name="TextBox 40" id="40"/>
            <p:cNvSpPr txBox="true"/>
            <p:nvPr/>
          </p:nvSpPr>
          <p:spPr>
            <a:xfrm rot="0">
              <a:off x="1803792" y="125712"/>
              <a:ext cx="4733919" cy="599550"/>
            </a:xfrm>
            <a:prstGeom prst="rect">
              <a:avLst/>
            </a:prstGeom>
          </p:spPr>
          <p:txBody>
            <a:bodyPr anchor="t" rtlCol="false" tIns="0" lIns="0" bIns="0" rIns="0">
              <a:spAutoFit/>
            </a:bodyPr>
            <a:lstStyle/>
            <a:p>
              <a:pPr algn="just">
                <a:lnSpc>
                  <a:spcPts val="3707"/>
                </a:lnSpc>
                <a:spcBef>
                  <a:spcPct val="0"/>
                </a:spcBef>
              </a:pPr>
              <a:r>
                <a:rPr lang="en-US" b="true" sz="2852">
                  <a:solidFill>
                    <a:srgbClr val="000000"/>
                  </a:solidFill>
                  <a:latin typeface="Open Sans Bold"/>
                  <a:ea typeface="Open Sans Bold"/>
                  <a:cs typeface="Open Sans Bold"/>
                  <a:sym typeface="Open Sans Bold"/>
                </a:rPr>
                <a:t>THIẾT KẾ GIAO DIỆN</a:t>
              </a:r>
            </a:p>
          </p:txBody>
        </p:sp>
      </p:grpSp>
      <p:sp>
        <p:nvSpPr>
          <p:cNvPr name="TextBox 41" id="41"/>
          <p:cNvSpPr txBox="true"/>
          <p:nvPr/>
        </p:nvSpPr>
        <p:spPr>
          <a:xfrm rot="0">
            <a:off x="10574945" y="4295714"/>
            <a:ext cx="167045" cy="361315"/>
          </a:xfrm>
          <a:prstGeom prst="rect">
            <a:avLst/>
          </a:prstGeom>
        </p:spPr>
        <p:txBody>
          <a:bodyPr anchor="t" rtlCol="false" tIns="0" lIns="0" bIns="0" rIns="0">
            <a:spAutoFit/>
          </a:bodyPr>
          <a:lstStyle/>
          <a:p>
            <a:pPr algn="ctr">
              <a:lnSpc>
                <a:spcPts val="2990"/>
              </a:lnSpc>
              <a:spcBef>
                <a:spcPct val="0"/>
              </a:spcBef>
            </a:pPr>
            <a:r>
              <a:rPr lang="en-US" b="true" sz="2300">
                <a:solidFill>
                  <a:srgbClr val="FFFFFF"/>
                </a:solidFill>
                <a:latin typeface="Open Sans Bold"/>
                <a:ea typeface="Open Sans Bold"/>
                <a:cs typeface="Open Sans Bold"/>
                <a:sym typeface="Open Sans Bold"/>
              </a:rPr>
              <a:t>6</a:t>
            </a:r>
          </a:p>
        </p:txBody>
      </p:sp>
      <p:grpSp>
        <p:nvGrpSpPr>
          <p:cNvPr name="Group 42" id="42"/>
          <p:cNvGrpSpPr/>
          <p:nvPr/>
        </p:nvGrpSpPr>
        <p:grpSpPr>
          <a:xfrm rot="0">
            <a:off x="10251811" y="5313818"/>
            <a:ext cx="6567315" cy="813312"/>
            <a:chOff x="0" y="0"/>
            <a:chExt cx="8756421" cy="1084416"/>
          </a:xfrm>
        </p:grpSpPr>
        <p:grpSp>
          <p:nvGrpSpPr>
            <p:cNvPr name="Group 43" id="43"/>
            <p:cNvGrpSpPr/>
            <p:nvPr/>
          </p:nvGrpSpPr>
          <p:grpSpPr>
            <a:xfrm rot="0">
              <a:off x="0" y="0"/>
              <a:ext cx="1084416" cy="1084416"/>
              <a:chOff x="0" y="0"/>
              <a:chExt cx="232825" cy="232825"/>
            </a:xfrm>
          </p:grpSpPr>
          <p:sp>
            <p:nvSpPr>
              <p:cNvPr name="Freeform 44" id="44"/>
              <p:cNvSpPr/>
              <p:nvPr/>
            </p:nvSpPr>
            <p:spPr>
              <a:xfrm flipH="false" flipV="false" rot="0">
                <a:off x="0" y="0"/>
                <a:ext cx="232825" cy="232825"/>
              </a:xfrm>
              <a:custGeom>
                <a:avLst/>
                <a:gdLst/>
                <a:ahLst/>
                <a:cxnLst/>
                <a:rect r="r" b="b" t="t" l="l"/>
                <a:pathLst>
                  <a:path h="232825" w="232825">
                    <a:moveTo>
                      <a:pt x="0" y="0"/>
                    </a:moveTo>
                    <a:lnTo>
                      <a:pt x="232825" y="0"/>
                    </a:lnTo>
                    <a:lnTo>
                      <a:pt x="232825" y="232825"/>
                    </a:lnTo>
                    <a:lnTo>
                      <a:pt x="0" y="232825"/>
                    </a:lnTo>
                    <a:close/>
                  </a:path>
                </a:pathLst>
              </a:custGeom>
              <a:solidFill>
                <a:srgbClr val="004AAD"/>
              </a:solidFill>
            </p:spPr>
          </p:sp>
          <p:sp>
            <p:nvSpPr>
              <p:cNvPr name="TextBox 45" id="45"/>
              <p:cNvSpPr txBox="true"/>
              <p:nvPr/>
            </p:nvSpPr>
            <p:spPr>
              <a:xfrm>
                <a:off x="0" y="-19050"/>
                <a:ext cx="232825" cy="251875"/>
              </a:xfrm>
              <a:prstGeom prst="rect">
                <a:avLst/>
              </a:prstGeom>
            </p:spPr>
            <p:txBody>
              <a:bodyPr anchor="ctr" rtlCol="false" tIns="50800" lIns="50800" bIns="50800" rIns="50800"/>
              <a:lstStyle/>
              <a:p>
                <a:pPr algn="ctr">
                  <a:lnSpc>
                    <a:spcPts val="910"/>
                  </a:lnSpc>
                </a:pPr>
              </a:p>
            </p:txBody>
          </p:sp>
        </p:grpSp>
        <p:sp>
          <p:nvSpPr>
            <p:cNvPr name="TextBox 46" id="46"/>
            <p:cNvSpPr txBox="true"/>
            <p:nvPr/>
          </p:nvSpPr>
          <p:spPr>
            <a:xfrm rot="0">
              <a:off x="1812117" y="179460"/>
              <a:ext cx="6944303" cy="599550"/>
            </a:xfrm>
            <a:prstGeom prst="rect">
              <a:avLst/>
            </a:prstGeom>
          </p:spPr>
          <p:txBody>
            <a:bodyPr anchor="t" rtlCol="false" tIns="0" lIns="0" bIns="0" rIns="0">
              <a:spAutoFit/>
            </a:bodyPr>
            <a:lstStyle/>
            <a:p>
              <a:pPr algn="just">
                <a:lnSpc>
                  <a:spcPts val="3707"/>
                </a:lnSpc>
                <a:spcBef>
                  <a:spcPct val="0"/>
                </a:spcBef>
              </a:pPr>
              <a:r>
                <a:rPr lang="en-US" b="true" sz="2852">
                  <a:solidFill>
                    <a:srgbClr val="000000"/>
                  </a:solidFill>
                  <a:latin typeface="Open Sans Bold"/>
                  <a:ea typeface="Open Sans Bold"/>
                  <a:cs typeface="Open Sans Bold"/>
                  <a:sym typeface="Open Sans Bold"/>
                </a:rPr>
                <a:t>HIỆN THỰC VÀ KẾT QUẢ</a:t>
              </a:r>
            </a:p>
          </p:txBody>
        </p:sp>
        <p:sp>
          <p:nvSpPr>
            <p:cNvPr name="TextBox 47" id="47"/>
            <p:cNvSpPr txBox="true"/>
            <p:nvPr/>
          </p:nvSpPr>
          <p:spPr>
            <a:xfrm rot="0">
              <a:off x="430842" y="188985"/>
              <a:ext cx="222733" cy="482529"/>
            </a:xfrm>
            <a:prstGeom prst="rect">
              <a:avLst/>
            </a:prstGeom>
          </p:spPr>
          <p:txBody>
            <a:bodyPr anchor="t" rtlCol="false" tIns="0" lIns="0" bIns="0" rIns="0">
              <a:spAutoFit/>
            </a:bodyPr>
            <a:lstStyle/>
            <a:p>
              <a:pPr algn="ctr">
                <a:lnSpc>
                  <a:spcPts val="2990"/>
                </a:lnSpc>
                <a:spcBef>
                  <a:spcPct val="0"/>
                </a:spcBef>
              </a:pPr>
              <a:r>
                <a:rPr lang="en-US" b="true" sz="2300">
                  <a:solidFill>
                    <a:srgbClr val="FFFFFF"/>
                  </a:solidFill>
                  <a:latin typeface="Open Sans Bold"/>
                  <a:ea typeface="Open Sans Bold"/>
                  <a:cs typeface="Open Sans Bold"/>
                  <a:sym typeface="Open Sans Bold"/>
                </a:rPr>
                <a:t>7</a:t>
              </a:r>
            </a:p>
          </p:txBody>
        </p:sp>
      </p:grpSp>
      <p:sp>
        <p:nvSpPr>
          <p:cNvPr name="AutoShape 48" id="48"/>
          <p:cNvSpPr/>
          <p:nvPr/>
        </p:nvSpPr>
        <p:spPr>
          <a:xfrm flipV="true">
            <a:off x="9345323" y="2427817"/>
            <a:ext cx="0" cy="5776531"/>
          </a:xfrm>
          <a:prstGeom prst="line">
            <a:avLst/>
          </a:prstGeom>
          <a:ln cap="flat" w="38100">
            <a:solidFill>
              <a:srgbClr val="000000"/>
            </a:solidFill>
            <a:prstDash val="solid"/>
            <a:headEnd type="none" len="sm" w="sm"/>
            <a:tailEnd type="none" len="sm" w="sm"/>
          </a:ln>
        </p:spPr>
      </p:sp>
      <p:grpSp>
        <p:nvGrpSpPr>
          <p:cNvPr name="Group 49" id="49"/>
          <p:cNvGrpSpPr/>
          <p:nvPr/>
        </p:nvGrpSpPr>
        <p:grpSpPr>
          <a:xfrm rot="0">
            <a:off x="10251811" y="6470030"/>
            <a:ext cx="5925814" cy="949978"/>
            <a:chOff x="0" y="0"/>
            <a:chExt cx="7901086" cy="1266638"/>
          </a:xfrm>
        </p:grpSpPr>
        <p:grpSp>
          <p:nvGrpSpPr>
            <p:cNvPr name="Group 50" id="50"/>
            <p:cNvGrpSpPr/>
            <p:nvPr/>
          </p:nvGrpSpPr>
          <p:grpSpPr>
            <a:xfrm rot="0">
              <a:off x="0" y="0"/>
              <a:ext cx="1126522" cy="1084416"/>
              <a:chOff x="0" y="0"/>
              <a:chExt cx="241865" cy="232825"/>
            </a:xfrm>
          </p:grpSpPr>
          <p:sp>
            <p:nvSpPr>
              <p:cNvPr name="Freeform 51" id="51"/>
              <p:cNvSpPr/>
              <p:nvPr/>
            </p:nvSpPr>
            <p:spPr>
              <a:xfrm flipH="false" flipV="false" rot="0">
                <a:off x="0" y="0"/>
                <a:ext cx="241865" cy="232825"/>
              </a:xfrm>
              <a:custGeom>
                <a:avLst/>
                <a:gdLst/>
                <a:ahLst/>
                <a:cxnLst/>
                <a:rect r="r" b="b" t="t" l="l"/>
                <a:pathLst>
                  <a:path h="232825" w="241865">
                    <a:moveTo>
                      <a:pt x="0" y="0"/>
                    </a:moveTo>
                    <a:lnTo>
                      <a:pt x="241865" y="0"/>
                    </a:lnTo>
                    <a:lnTo>
                      <a:pt x="241865" y="232825"/>
                    </a:lnTo>
                    <a:lnTo>
                      <a:pt x="0" y="232825"/>
                    </a:lnTo>
                    <a:close/>
                  </a:path>
                </a:pathLst>
              </a:custGeom>
              <a:solidFill>
                <a:srgbClr val="004AAD"/>
              </a:solidFill>
            </p:spPr>
          </p:sp>
          <p:sp>
            <p:nvSpPr>
              <p:cNvPr name="TextBox 52" id="52"/>
              <p:cNvSpPr txBox="true"/>
              <p:nvPr/>
            </p:nvSpPr>
            <p:spPr>
              <a:xfrm>
                <a:off x="0" y="-19050"/>
                <a:ext cx="241865" cy="251875"/>
              </a:xfrm>
              <a:prstGeom prst="rect">
                <a:avLst/>
              </a:prstGeom>
            </p:spPr>
            <p:txBody>
              <a:bodyPr anchor="ctr" rtlCol="false" tIns="50800" lIns="50800" bIns="50800" rIns="50800"/>
              <a:lstStyle/>
              <a:p>
                <a:pPr algn="ctr">
                  <a:lnSpc>
                    <a:spcPts val="910"/>
                  </a:lnSpc>
                </a:pPr>
              </a:p>
            </p:txBody>
          </p:sp>
        </p:grpSp>
        <p:sp>
          <p:nvSpPr>
            <p:cNvPr name="TextBox 53" id="53"/>
            <p:cNvSpPr txBox="true"/>
            <p:nvPr/>
          </p:nvSpPr>
          <p:spPr>
            <a:xfrm rot="0">
              <a:off x="1882478" y="47816"/>
              <a:ext cx="6018608" cy="1218822"/>
            </a:xfrm>
            <a:prstGeom prst="rect">
              <a:avLst/>
            </a:prstGeom>
          </p:spPr>
          <p:txBody>
            <a:bodyPr anchor="t" rtlCol="false" tIns="0" lIns="0" bIns="0" rIns="0">
              <a:spAutoFit/>
            </a:bodyPr>
            <a:lstStyle/>
            <a:p>
              <a:pPr algn="just">
                <a:lnSpc>
                  <a:spcPts val="3707"/>
                </a:lnSpc>
                <a:spcBef>
                  <a:spcPct val="0"/>
                </a:spcBef>
              </a:pPr>
              <a:r>
                <a:rPr lang="en-US" b="true" sz="2852">
                  <a:solidFill>
                    <a:srgbClr val="000000"/>
                  </a:solidFill>
                  <a:latin typeface="Open Sans Bold"/>
                  <a:ea typeface="Open Sans Bold"/>
                  <a:cs typeface="Open Sans Bold"/>
                  <a:sym typeface="Open Sans Bold"/>
                </a:rPr>
                <a:t>TỔNG KẾT VÀ HƯỚNG PHÁT TRIỂN</a:t>
              </a:r>
            </a:p>
          </p:txBody>
        </p:sp>
        <p:sp>
          <p:nvSpPr>
            <p:cNvPr name="TextBox 54" id="54"/>
            <p:cNvSpPr txBox="true"/>
            <p:nvPr/>
          </p:nvSpPr>
          <p:spPr>
            <a:xfrm rot="0">
              <a:off x="447570" y="188985"/>
              <a:ext cx="231381" cy="482529"/>
            </a:xfrm>
            <a:prstGeom prst="rect">
              <a:avLst/>
            </a:prstGeom>
          </p:spPr>
          <p:txBody>
            <a:bodyPr anchor="t" rtlCol="false" tIns="0" lIns="0" bIns="0" rIns="0">
              <a:spAutoFit/>
            </a:bodyPr>
            <a:lstStyle/>
            <a:p>
              <a:pPr algn="ctr">
                <a:lnSpc>
                  <a:spcPts val="2990"/>
                </a:lnSpc>
                <a:spcBef>
                  <a:spcPct val="0"/>
                </a:spcBef>
              </a:pPr>
              <a:r>
                <a:rPr lang="en-US" b="true" sz="2300">
                  <a:solidFill>
                    <a:srgbClr val="FFFFFF"/>
                  </a:solidFill>
                  <a:latin typeface="Open Sans Bold"/>
                  <a:ea typeface="Open Sans Bold"/>
                  <a:cs typeface="Open Sans Bold"/>
                  <a:sym typeface="Open Sans Bold"/>
                </a:rPr>
                <a:t>8</a:t>
              </a:r>
            </a:p>
          </p:txBody>
        </p:sp>
      </p:grpSp>
      <p:sp>
        <p:nvSpPr>
          <p:cNvPr name="TextBox 55" id="55"/>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5072223" y="1095375"/>
            <a:ext cx="9262185" cy="9117576"/>
          </a:xfrm>
          <a:custGeom>
            <a:avLst/>
            <a:gdLst/>
            <a:ahLst/>
            <a:cxnLst/>
            <a:rect r="r" b="b" t="t" l="l"/>
            <a:pathLst>
              <a:path h="9117576" w="9262185">
                <a:moveTo>
                  <a:pt x="0" y="0"/>
                </a:moveTo>
                <a:lnTo>
                  <a:pt x="9262185" y="0"/>
                </a:lnTo>
                <a:lnTo>
                  <a:pt x="9262185" y="9117576"/>
                </a:lnTo>
                <a:lnTo>
                  <a:pt x="0" y="9117576"/>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3.3 Sơ đồ tuần tự</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20</a:t>
            </a:r>
          </a:p>
        </p:txBody>
      </p:sp>
      <p:sp>
        <p:nvSpPr>
          <p:cNvPr name="TextBox 8" id="8"/>
          <p:cNvSpPr txBox="true"/>
          <p:nvPr/>
        </p:nvSpPr>
        <p:spPr>
          <a:xfrm rot="0">
            <a:off x="298085" y="4747261"/>
            <a:ext cx="3550129" cy="12344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tuần tự người khách hàng mua hàng từ trang chi tiết sản phẩm</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4963938" y="1028700"/>
            <a:ext cx="9405141" cy="9258300"/>
          </a:xfrm>
          <a:custGeom>
            <a:avLst/>
            <a:gdLst/>
            <a:ahLst/>
            <a:cxnLst/>
            <a:rect r="r" b="b" t="t" l="l"/>
            <a:pathLst>
              <a:path h="9258300" w="9405141">
                <a:moveTo>
                  <a:pt x="0" y="0"/>
                </a:moveTo>
                <a:lnTo>
                  <a:pt x="9405140" y="0"/>
                </a:lnTo>
                <a:lnTo>
                  <a:pt x="9405140" y="9258300"/>
                </a:lnTo>
                <a:lnTo>
                  <a:pt x="0" y="9258300"/>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3.3 Sơ đồ tuần tự</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21</a:t>
            </a:r>
          </a:p>
        </p:txBody>
      </p:sp>
      <p:sp>
        <p:nvSpPr>
          <p:cNvPr name="TextBox 8" id="8"/>
          <p:cNvSpPr txBox="true"/>
          <p:nvPr/>
        </p:nvSpPr>
        <p:spPr>
          <a:xfrm rot="0">
            <a:off x="298085" y="4747261"/>
            <a:ext cx="3550129" cy="12344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tuần tự người khách hàng mua hàng từ giỏ hàng</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4963938" y="1028700"/>
            <a:ext cx="9405141" cy="9258300"/>
          </a:xfrm>
          <a:custGeom>
            <a:avLst/>
            <a:gdLst/>
            <a:ahLst/>
            <a:cxnLst/>
            <a:rect r="r" b="b" t="t" l="l"/>
            <a:pathLst>
              <a:path h="9258300" w="9405141">
                <a:moveTo>
                  <a:pt x="0" y="0"/>
                </a:moveTo>
                <a:lnTo>
                  <a:pt x="9405140" y="0"/>
                </a:lnTo>
                <a:lnTo>
                  <a:pt x="9405140" y="9258300"/>
                </a:lnTo>
                <a:lnTo>
                  <a:pt x="0" y="9258300"/>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3.3 Sơ đồ tuần tự</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22</a:t>
            </a:r>
          </a:p>
        </p:txBody>
      </p:sp>
      <p:sp>
        <p:nvSpPr>
          <p:cNvPr name="TextBox 8" id="8"/>
          <p:cNvSpPr txBox="true"/>
          <p:nvPr/>
        </p:nvSpPr>
        <p:spPr>
          <a:xfrm rot="0">
            <a:off x="298085" y="4747261"/>
            <a:ext cx="3550129" cy="12344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tuần tự người khách hàng mua hàng từ trang lịch sử đơn hàng</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5085490" y="1028700"/>
            <a:ext cx="9131647" cy="9258300"/>
          </a:xfrm>
          <a:custGeom>
            <a:avLst/>
            <a:gdLst/>
            <a:ahLst/>
            <a:cxnLst/>
            <a:rect r="r" b="b" t="t" l="l"/>
            <a:pathLst>
              <a:path h="9258300" w="9131647">
                <a:moveTo>
                  <a:pt x="0" y="0"/>
                </a:moveTo>
                <a:lnTo>
                  <a:pt x="9131647" y="0"/>
                </a:lnTo>
                <a:lnTo>
                  <a:pt x="9131647" y="9258300"/>
                </a:lnTo>
                <a:lnTo>
                  <a:pt x="0" y="9258300"/>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3.3 Sơ đồ tuần tự</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23</a:t>
            </a:r>
          </a:p>
        </p:txBody>
      </p:sp>
      <p:sp>
        <p:nvSpPr>
          <p:cNvPr name="TextBox 8" id="8"/>
          <p:cNvSpPr txBox="true"/>
          <p:nvPr/>
        </p:nvSpPr>
        <p:spPr>
          <a:xfrm rot="0">
            <a:off x="298085" y="4747261"/>
            <a:ext cx="3550129" cy="12344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tuần tự người khách hàng hủy đơn hàng</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6164077" y="1028700"/>
            <a:ext cx="6704826" cy="9258300"/>
          </a:xfrm>
          <a:custGeom>
            <a:avLst/>
            <a:gdLst/>
            <a:ahLst/>
            <a:cxnLst/>
            <a:rect r="r" b="b" t="t" l="l"/>
            <a:pathLst>
              <a:path h="9258300" w="6704826">
                <a:moveTo>
                  <a:pt x="0" y="0"/>
                </a:moveTo>
                <a:lnTo>
                  <a:pt x="6704827" y="0"/>
                </a:lnTo>
                <a:lnTo>
                  <a:pt x="6704827" y="9258300"/>
                </a:lnTo>
                <a:lnTo>
                  <a:pt x="0" y="9258300"/>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3.3 Sơ đồ tuần tự</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24</a:t>
            </a:r>
          </a:p>
        </p:txBody>
      </p:sp>
      <p:sp>
        <p:nvSpPr>
          <p:cNvPr name="TextBox 8" id="8"/>
          <p:cNvSpPr txBox="true"/>
          <p:nvPr/>
        </p:nvSpPr>
        <p:spPr>
          <a:xfrm rot="0">
            <a:off x="1028700" y="4812232"/>
            <a:ext cx="3550129" cy="12344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tuần tự người khách hàng tạo yêu cầu trả hàng - hoàn tiền</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6975835" y="1028700"/>
            <a:ext cx="5173035" cy="9838493"/>
          </a:xfrm>
          <a:custGeom>
            <a:avLst/>
            <a:gdLst/>
            <a:ahLst/>
            <a:cxnLst/>
            <a:rect r="r" b="b" t="t" l="l"/>
            <a:pathLst>
              <a:path h="9838493" w="5173035">
                <a:moveTo>
                  <a:pt x="0" y="0"/>
                </a:moveTo>
                <a:lnTo>
                  <a:pt x="5173034" y="0"/>
                </a:lnTo>
                <a:lnTo>
                  <a:pt x="5173034" y="9838493"/>
                </a:lnTo>
                <a:lnTo>
                  <a:pt x="0" y="9838493"/>
                </a:lnTo>
                <a:lnTo>
                  <a:pt x="0" y="0"/>
                </a:lnTo>
                <a:close/>
              </a:path>
            </a:pathLst>
          </a:custGeom>
          <a:blipFill>
            <a:blip r:embed="rId2"/>
            <a:stretch>
              <a:fillRect l="0" t="-490" r="0" b="-49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3.3 Sơ đồ tuần tự</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25</a:t>
            </a:r>
          </a:p>
        </p:txBody>
      </p:sp>
      <p:sp>
        <p:nvSpPr>
          <p:cNvPr name="TextBox 8" id="8"/>
          <p:cNvSpPr txBox="true"/>
          <p:nvPr/>
        </p:nvSpPr>
        <p:spPr>
          <a:xfrm rot="0">
            <a:off x="1028700" y="4942174"/>
            <a:ext cx="4762922" cy="8153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tuần tự người quản trị viên, nhân viên xử lý đơn hàng</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6557655" y="1028700"/>
            <a:ext cx="5973164" cy="9503133"/>
          </a:xfrm>
          <a:custGeom>
            <a:avLst/>
            <a:gdLst/>
            <a:ahLst/>
            <a:cxnLst/>
            <a:rect r="r" b="b" t="t" l="l"/>
            <a:pathLst>
              <a:path h="9503133" w="5973164">
                <a:moveTo>
                  <a:pt x="0" y="0"/>
                </a:moveTo>
                <a:lnTo>
                  <a:pt x="5973165" y="0"/>
                </a:lnTo>
                <a:lnTo>
                  <a:pt x="5973165" y="9503133"/>
                </a:lnTo>
                <a:lnTo>
                  <a:pt x="0" y="9503133"/>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3.3 Sơ đồ tuần tự</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26</a:t>
            </a:r>
          </a:p>
        </p:txBody>
      </p:sp>
      <p:sp>
        <p:nvSpPr>
          <p:cNvPr name="TextBox 8" id="8"/>
          <p:cNvSpPr txBox="true"/>
          <p:nvPr/>
        </p:nvSpPr>
        <p:spPr>
          <a:xfrm rot="0">
            <a:off x="1028700" y="4747261"/>
            <a:ext cx="4415382" cy="12344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tuần tự người quản trị viên, nhân viên xử lý yêu cầu trả hàng - hoàn tiền</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969036" y="1028700"/>
            <a:ext cx="16290264" cy="9258300"/>
          </a:xfrm>
          <a:custGeom>
            <a:avLst/>
            <a:gdLst/>
            <a:ahLst/>
            <a:cxnLst/>
            <a:rect r="r" b="b" t="t" l="l"/>
            <a:pathLst>
              <a:path h="9258300" w="16290264">
                <a:moveTo>
                  <a:pt x="0" y="0"/>
                </a:moveTo>
                <a:lnTo>
                  <a:pt x="16290264" y="0"/>
                </a:lnTo>
                <a:lnTo>
                  <a:pt x="16290264" y="9258300"/>
                </a:lnTo>
                <a:lnTo>
                  <a:pt x="0" y="9258300"/>
                </a:lnTo>
                <a:lnTo>
                  <a:pt x="0" y="0"/>
                </a:lnTo>
                <a:close/>
              </a:path>
            </a:pathLst>
          </a:custGeom>
          <a:blipFill>
            <a:blip r:embed="rId2"/>
            <a:stretch>
              <a:fillRect l="0" t="0" r="0" b="0"/>
            </a:stretch>
          </a:blipFill>
        </p:spPr>
      </p:sp>
      <p:sp>
        <p:nvSpPr>
          <p:cNvPr name="TextBox 6" id="6"/>
          <p:cNvSpPr txBox="true"/>
          <p:nvPr/>
        </p:nvSpPr>
        <p:spPr>
          <a:xfrm rot="0">
            <a:off x="298085" y="173037"/>
            <a:ext cx="10291995"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3.4 Sơ đồ lớp</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27</a:t>
            </a:r>
          </a:p>
        </p:txBody>
      </p:sp>
      <p:sp>
        <p:nvSpPr>
          <p:cNvPr name="TextBox 8" id="8"/>
          <p:cNvSpPr txBox="true"/>
          <p:nvPr/>
        </p:nvSpPr>
        <p:spPr>
          <a:xfrm rot="0">
            <a:off x="1916638" y="9890761"/>
            <a:ext cx="14919037"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lớp hệ thống bán hàng trực tuyến cho cửa hàng thời trang</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13253" y="2963300"/>
            <a:ext cx="9374747" cy="12269388"/>
          </a:xfrm>
          <a:custGeom>
            <a:avLst/>
            <a:gdLst/>
            <a:ahLst/>
            <a:cxnLst/>
            <a:rect r="r" b="b" t="t" l="l"/>
            <a:pathLst>
              <a:path h="12269388" w="9374747">
                <a:moveTo>
                  <a:pt x="0" y="0"/>
                </a:moveTo>
                <a:lnTo>
                  <a:pt x="9374747" y="0"/>
                </a:lnTo>
                <a:lnTo>
                  <a:pt x="9374747" y="12269388"/>
                </a:lnTo>
                <a:lnTo>
                  <a:pt x="0" y="12269388"/>
                </a:lnTo>
                <a:lnTo>
                  <a:pt x="0" y="0"/>
                </a:lnTo>
                <a:close/>
              </a:path>
            </a:pathLst>
          </a:custGeom>
          <a:blipFill>
            <a:blip r:embed="rId2">
              <a:extLst>
                <a:ext uri="{96DAC541-7B7A-43D3-8B79-37D633B846F1}">
                  <asvg:svgBlip xmlns:asvg="http://schemas.microsoft.com/office/drawing/2016/SVG/main" r:embed="rId3"/>
                </a:ext>
              </a:extLst>
            </a:blip>
            <a:stretch>
              <a:fillRect l="0" t="0" r="-30877" b="0"/>
            </a:stretch>
          </a:blipFill>
        </p:spPr>
      </p:sp>
      <p:grpSp>
        <p:nvGrpSpPr>
          <p:cNvPr name="Group 3" id="3"/>
          <p:cNvGrpSpPr/>
          <p:nvPr/>
        </p:nvGrpSpPr>
        <p:grpSpPr>
          <a:xfrm rot="0">
            <a:off x="0" y="9274912"/>
            <a:ext cx="19548495" cy="1012088"/>
            <a:chOff x="0" y="0"/>
            <a:chExt cx="123214575" cy="6379210"/>
          </a:xfrm>
        </p:grpSpPr>
        <p:sp>
          <p:nvSpPr>
            <p:cNvPr name="Freeform 4" id="4"/>
            <p:cNvSpPr/>
            <p:nvPr/>
          </p:nvSpPr>
          <p:spPr>
            <a:xfrm flipH="false" flipV="false" rot="0">
              <a:off x="0" y="0"/>
              <a:ext cx="123214569" cy="6379210"/>
            </a:xfrm>
            <a:custGeom>
              <a:avLst/>
              <a:gdLst/>
              <a:ahLst/>
              <a:cxnLst/>
              <a:rect r="r" b="b" t="t" l="l"/>
              <a:pathLst>
                <a:path h="6379210" w="123214569">
                  <a:moveTo>
                    <a:pt x="116297348" y="0"/>
                  </a:moveTo>
                  <a:lnTo>
                    <a:pt x="14830961" y="0"/>
                  </a:lnTo>
                  <a:lnTo>
                    <a:pt x="7221293" y="7620"/>
                  </a:lnTo>
                  <a:lnTo>
                    <a:pt x="0" y="6379210"/>
                  </a:lnTo>
                  <a:lnTo>
                    <a:pt x="116568662" y="6379210"/>
                  </a:lnTo>
                  <a:lnTo>
                    <a:pt x="123214569" y="0"/>
                  </a:lnTo>
                  <a:close/>
                </a:path>
              </a:pathLst>
            </a:custGeom>
            <a:solidFill>
              <a:srgbClr val="4A44BD"/>
            </a:solidFill>
          </p:spPr>
        </p:sp>
      </p:grpSp>
      <p:sp>
        <p:nvSpPr>
          <p:cNvPr name="TextBox 5" id="5"/>
          <p:cNvSpPr txBox="true"/>
          <p:nvPr/>
        </p:nvSpPr>
        <p:spPr>
          <a:xfrm rot="0">
            <a:off x="2602492" y="2992705"/>
            <a:ext cx="11490474" cy="3489312"/>
          </a:xfrm>
          <a:prstGeom prst="rect">
            <a:avLst/>
          </a:prstGeom>
        </p:spPr>
        <p:txBody>
          <a:bodyPr anchor="t" rtlCol="false" tIns="0" lIns="0" bIns="0" rIns="0">
            <a:spAutoFit/>
          </a:bodyPr>
          <a:lstStyle/>
          <a:p>
            <a:pPr algn="l">
              <a:lnSpc>
                <a:spcPts val="14000"/>
              </a:lnSpc>
            </a:pPr>
            <a:r>
              <a:rPr lang="en-US" sz="10000" b="true">
                <a:solidFill>
                  <a:srgbClr val="4A44BD"/>
                </a:solidFill>
                <a:latin typeface="Garet Bold"/>
                <a:ea typeface="Garet Bold"/>
                <a:cs typeface="Garet Bold"/>
                <a:sym typeface="Garet Bold"/>
              </a:rPr>
              <a:t>CÔNG NGHỆ </a:t>
            </a:r>
          </a:p>
          <a:p>
            <a:pPr algn="l" marL="0" indent="0" lvl="0">
              <a:lnSpc>
                <a:spcPts val="14000"/>
              </a:lnSpc>
            </a:pPr>
            <a:r>
              <a:rPr lang="en-US" b="true" sz="10000">
                <a:solidFill>
                  <a:srgbClr val="4A44BD"/>
                </a:solidFill>
                <a:latin typeface="Garet Bold"/>
                <a:ea typeface="Garet Bold"/>
                <a:cs typeface="Garet Bold"/>
                <a:sym typeface="Garet Bold"/>
              </a:rPr>
              <a:t>SỬ DỤNG</a:t>
            </a:r>
          </a:p>
        </p:txBody>
      </p:sp>
      <p:sp>
        <p:nvSpPr>
          <p:cNvPr name="TextBox 6" id="6"/>
          <p:cNvSpPr txBox="true"/>
          <p:nvPr/>
        </p:nvSpPr>
        <p:spPr>
          <a:xfrm rot="0">
            <a:off x="1148113" y="6409614"/>
            <a:ext cx="9305337" cy="405765"/>
          </a:xfrm>
          <a:prstGeom prst="rect">
            <a:avLst/>
          </a:prstGeom>
        </p:spPr>
        <p:txBody>
          <a:bodyPr anchor="t" rtlCol="false" tIns="0" lIns="0" bIns="0" rIns="0">
            <a:spAutoFit/>
          </a:bodyPr>
          <a:lstStyle/>
          <a:p>
            <a:pPr algn="l" marL="0" indent="0" lvl="0">
              <a:lnSpc>
                <a:spcPts val="3359"/>
              </a:lnSpc>
            </a:pPr>
          </a:p>
        </p:txBody>
      </p:sp>
      <p:sp>
        <p:nvSpPr>
          <p:cNvPr name="Freeform 7" id="7"/>
          <p:cNvSpPr/>
          <p:nvPr/>
        </p:nvSpPr>
        <p:spPr>
          <a:xfrm flipH="false" flipV="false" rot="0">
            <a:off x="1028700" y="547315"/>
            <a:ext cx="6166464" cy="886429"/>
          </a:xfrm>
          <a:custGeom>
            <a:avLst/>
            <a:gdLst/>
            <a:ahLst/>
            <a:cxnLst/>
            <a:rect r="r" b="b" t="t" l="l"/>
            <a:pathLst>
              <a:path h="886429" w="6166464">
                <a:moveTo>
                  <a:pt x="0" y="0"/>
                </a:moveTo>
                <a:lnTo>
                  <a:pt x="6166464" y="0"/>
                </a:lnTo>
                <a:lnTo>
                  <a:pt x="6166464" y="886429"/>
                </a:lnTo>
                <a:lnTo>
                  <a:pt x="0" y="886429"/>
                </a:lnTo>
                <a:lnTo>
                  <a:pt x="0" y="0"/>
                </a:lnTo>
                <a:close/>
              </a:path>
            </a:pathLst>
          </a:custGeom>
          <a:blipFill>
            <a:blip r:embed="rId4"/>
            <a:stretch>
              <a:fillRect l="0" t="0" r="0" b="0"/>
            </a:stretch>
          </a:blipFill>
        </p:spPr>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6057921" y="1596852"/>
            <a:ext cx="3826843" cy="2391777"/>
          </a:xfrm>
          <a:custGeom>
            <a:avLst/>
            <a:gdLst/>
            <a:ahLst/>
            <a:cxnLst/>
            <a:rect r="r" b="b" t="t" l="l"/>
            <a:pathLst>
              <a:path h="2391777" w="3826843">
                <a:moveTo>
                  <a:pt x="0" y="0"/>
                </a:moveTo>
                <a:lnTo>
                  <a:pt x="3826843" y="0"/>
                </a:lnTo>
                <a:lnTo>
                  <a:pt x="3826843" y="2391776"/>
                </a:lnTo>
                <a:lnTo>
                  <a:pt x="0" y="2391776"/>
                </a:lnTo>
                <a:lnTo>
                  <a:pt x="0" y="0"/>
                </a:lnTo>
                <a:close/>
              </a:path>
            </a:pathLst>
          </a:custGeom>
          <a:blipFill>
            <a:blip r:embed="rId2"/>
            <a:stretch>
              <a:fillRect l="0" t="0" r="0" b="0"/>
            </a:stretch>
          </a:blipFill>
        </p:spPr>
      </p:sp>
      <p:sp>
        <p:nvSpPr>
          <p:cNvPr name="Freeform 6" id="6"/>
          <p:cNvSpPr/>
          <p:nvPr/>
        </p:nvSpPr>
        <p:spPr>
          <a:xfrm flipH="false" flipV="false" rot="0">
            <a:off x="11084914" y="2070707"/>
            <a:ext cx="6457431" cy="1444067"/>
          </a:xfrm>
          <a:custGeom>
            <a:avLst/>
            <a:gdLst/>
            <a:ahLst/>
            <a:cxnLst/>
            <a:rect r="r" b="b" t="t" l="l"/>
            <a:pathLst>
              <a:path h="1444067" w="6457431">
                <a:moveTo>
                  <a:pt x="0" y="0"/>
                </a:moveTo>
                <a:lnTo>
                  <a:pt x="6457431" y="0"/>
                </a:lnTo>
                <a:lnTo>
                  <a:pt x="6457431" y="1444066"/>
                </a:lnTo>
                <a:lnTo>
                  <a:pt x="0" y="1444066"/>
                </a:lnTo>
                <a:lnTo>
                  <a:pt x="0" y="0"/>
                </a:lnTo>
                <a:close/>
              </a:path>
            </a:pathLst>
          </a:custGeom>
          <a:blipFill>
            <a:blip r:embed="rId3"/>
            <a:stretch>
              <a:fillRect l="0" t="0" r="0" b="0"/>
            </a:stretch>
          </a:blipFill>
        </p:spPr>
      </p:sp>
      <p:sp>
        <p:nvSpPr>
          <p:cNvPr name="Freeform 7" id="7"/>
          <p:cNvSpPr/>
          <p:nvPr/>
        </p:nvSpPr>
        <p:spPr>
          <a:xfrm flipH="false" flipV="false" rot="0">
            <a:off x="1030928" y="1747911"/>
            <a:ext cx="3826843" cy="2089658"/>
          </a:xfrm>
          <a:custGeom>
            <a:avLst/>
            <a:gdLst/>
            <a:ahLst/>
            <a:cxnLst/>
            <a:rect r="r" b="b" t="t" l="l"/>
            <a:pathLst>
              <a:path h="2089658" w="3826843">
                <a:moveTo>
                  <a:pt x="0" y="0"/>
                </a:moveTo>
                <a:lnTo>
                  <a:pt x="3826843" y="0"/>
                </a:lnTo>
                <a:lnTo>
                  <a:pt x="3826843" y="2089658"/>
                </a:lnTo>
                <a:lnTo>
                  <a:pt x="0" y="2089658"/>
                </a:lnTo>
                <a:lnTo>
                  <a:pt x="0" y="0"/>
                </a:lnTo>
                <a:close/>
              </a:path>
            </a:pathLst>
          </a:custGeom>
          <a:blipFill>
            <a:blip r:embed="rId4"/>
            <a:stretch>
              <a:fillRect l="0" t="0" r="0" b="0"/>
            </a:stretch>
          </a:blipFill>
        </p:spPr>
      </p:sp>
      <p:sp>
        <p:nvSpPr>
          <p:cNvPr name="Freeform 8" id="8"/>
          <p:cNvSpPr/>
          <p:nvPr/>
        </p:nvSpPr>
        <p:spPr>
          <a:xfrm flipH="false" flipV="false" rot="0">
            <a:off x="2089309" y="4292301"/>
            <a:ext cx="2469228" cy="1159753"/>
          </a:xfrm>
          <a:custGeom>
            <a:avLst/>
            <a:gdLst/>
            <a:ahLst/>
            <a:cxnLst/>
            <a:rect r="r" b="b" t="t" l="l"/>
            <a:pathLst>
              <a:path h="1159753" w="2469228">
                <a:moveTo>
                  <a:pt x="0" y="0"/>
                </a:moveTo>
                <a:lnTo>
                  <a:pt x="2469228" y="0"/>
                </a:lnTo>
                <a:lnTo>
                  <a:pt x="2469228" y="1159753"/>
                </a:lnTo>
                <a:lnTo>
                  <a:pt x="0" y="1159753"/>
                </a:lnTo>
                <a:lnTo>
                  <a:pt x="0" y="0"/>
                </a:lnTo>
                <a:close/>
              </a:path>
            </a:pathLst>
          </a:custGeom>
          <a:blipFill>
            <a:blip r:embed="rId5"/>
            <a:stretch>
              <a:fillRect l="-54709" t="-61058" r="-43105" b="-75847"/>
            </a:stretch>
          </a:blipFill>
        </p:spPr>
      </p:sp>
      <p:sp>
        <p:nvSpPr>
          <p:cNvPr name="Freeform 9" id="9"/>
          <p:cNvSpPr/>
          <p:nvPr/>
        </p:nvSpPr>
        <p:spPr>
          <a:xfrm flipH="false" flipV="false" rot="0">
            <a:off x="5644077" y="4864415"/>
            <a:ext cx="3670304" cy="1175278"/>
          </a:xfrm>
          <a:custGeom>
            <a:avLst/>
            <a:gdLst/>
            <a:ahLst/>
            <a:cxnLst/>
            <a:rect r="r" b="b" t="t" l="l"/>
            <a:pathLst>
              <a:path h="1175278" w="3670304">
                <a:moveTo>
                  <a:pt x="0" y="0"/>
                </a:moveTo>
                <a:lnTo>
                  <a:pt x="3670304" y="0"/>
                </a:lnTo>
                <a:lnTo>
                  <a:pt x="3670304" y="1175277"/>
                </a:lnTo>
                <a:lnTo>
                  <a:pt x="0" y="1175277"/>
                </a:lnTo>
                <a:lnTo>
                  <a:pt x="0" y="0"/>
                </a:lnTo>
                <a:close/>
              </a:path>
            </a:pathLst>
          </a:custGeom>
          <a:blipFill>
            <a:blip r:embed="rId6"/>
            <a:stretch>
              <a:fillRect l="0" t="-106297" r="0" b="-105995"/>
            </a:stretch>
          </a:blipFill>
        </p:spPr>
      </p:sp>
      <p:sp>
        <p:nvSpPr>
          <p:cNvPr name="Freeform 10" id="10"/>
          <p:cNvSpPr/>
          <p:nvPr/>
        </p:nvSpPr>
        <p:spPr>
          <a:xfrm flipH="false" flipV="false" rot="0">
            <a:off x="9884764" y="4239368"/>
            <a:ext cx="3853676" cy="2425372"/>
          </a:xfrm>
          <a:custGeom>
            <a:avLst/>
            <a:gdLst/>
            <a:ahLst/>
            <a:cxnLst/>
            <a:rect r="r" b="b" t="t" l="l"/>
            <a:pathLst>
              <a:path h="2425372" w="3853676">
                <a:moveTo>
                  <a:pt x="0" y="0"/>
                </a:moveTo>
                <a:lnTo>
                  <a:pt x="3853677" y="0"/>
                </a:lnTo>
                <a:lnTo>
                  <a:pt x="3853677" y="2425371"/>
                </a:lnTo>
                <a:lnTo>
                  <a:pt x="0" y="2425371"/>
                </a:lnTo>
                <a:lnTo>
                  <a:pt x="0" y="0"/>
                </a:lnTo>
                <a:close/>
              </a:path>
            </a:pathLst>
          </a:custGeom>
          <a:blipFill>
            <a:blip r:embed="rId7"/>
            <a:stretch>
              <a:fillRect l="0" t="0" r="0" b="0"/>
            </a:stretch>
          </a:blipFill>
        </p:spPr>
      </p:sp>
      <p:sp>
        <p:nvSpPr>
          <p:cNvPr name="Freeform 11" id="11"/>
          <p:cNvSpPr/>
          <p:nvPr/>
        </p:nvSpPr>
        <p:spPr>
          <a:xfrm flipH="false" flipV="false" rot="0">
            <a:off x="1539977" y="7708526"/>
            <a:ext cx="2483891" cy="2483891"/>
          </a:xfrm>
          <a:custGeom>
            <a:avLst/>
            <a:gdLst/>
            <a:ahLst/>
            <a:cxnLst/>
            <a:rect r="r" b="b" t="t" l="l"/>
            <a:pathLst>
              <a:path h="2483891" w="2483891">
                <a:moveTo>
                  <a:pt x="0" y="0"/>
                </a:moveTo>
                <a:lnTo>
                  <a:pt x="2483891" y="0"/>
                </a:lnTo>
                <a:lnTo>
                  <a:pt x="2483891" y="2483891"/>
                </a:lnTo>
                <a:lnTo>
                  <a:pt x="0" y="2483891"/>
                </a:lnTo>
                <a:lnTo>
                  <a:pt x="0" y="0"/>
                </a:lnTo>
                <a:close/>
              </a:path>
            </a:pathLst>
          </a:custGeom>
          <a:blipFill>
            <a:blip r:embed="rId8"/>
            <a:stretch>
              <a:fillRect l="0" t="0" r="0" b="0"/>
            </a:stretch>
          </a:blipFill>
        </p:spPr>
      </p:sp>
      <p:sp>
        <p:nvSpPr>
          <p:cNvPr name="Freeform 12" id="12"/>
          <p:cNvSpPr/>
          <p:nvPr/>
        </p:nvSpPr>
        <p:spPr>
          <a:xfrm flipH="false" flipV="false" rot="0">
            <a:off x="7527954" y="7959040"/>
            <a:ext cx="3232092" cy="1976959"/>
          </a:xfrm>
          <a:custGeom>
            <a:avLst/>
            <a:gdLst/>
            <a:ahLst/>
            <a:cxnLst/>
            <a:rect r="r" b="b" t="t" l="l"/>
            <a:pathLst>
              <a:path h="1976959" w="3232092">
                <a:moveTo>
                  <a:pt x="0" y="0"/>
                </a:moveTo>
                <a:lnTo>
                  <a:pt x="3232092" y="0"/>
                </a:lnTo>
                <a:lnTo>
                  <a:pt x="3232092" y="1976960"/>
                </a:lnTo>
                <a:lnTo>
                  <a:pt x="0" y="1976960"/>
                </a:lnTo>
                <a:lnTo>
                  <a:pt x="0" y="0"/>
                </a:lnTo>
                <a:close/>
              </a:path>
            </a:pathLst>
          </a:custGeom>
          <a:blipFill>
            <a:blip r:embed="rId9"/>
            <a:stretch>
              <a:fillRect l="0" t="-26557" r="0" b="-36930"/>
            </a:stretch>
          </a:blipFill>
        </p:spPr>
      </p:sp>
      <p:sp>
        <p:nvSpPr>
          <p:cNvPr name="Freeform 13" id="13"/>
          <p:cNvSpPr/>
          <p:nvPr/>
        </p:nvSpPr>
        <p:spPr>
          <a:xfrm flipH="false" flipV="false" rot="0">
            <a:off x="13738441" y="7961992"/>
            <a:ext cx="3185180" cy="1791664"/>
          </a:xfrm>
          <a:custGeom>
            <a:avLst/>
            <a:gdLst/>
            <a:ahLst/>
            <a:cxnLst/>
            <a:rect r="r" b="b" t="t" l="l"/>
            <a:pathLst>
              <a:path h="1791664" w="3185180">
                <a:moveTo>
                  <a:pt x="0" y="0"/>
                </a:moveTo>
                <a:lnTo>
                  <a:pt x="3185180" y="0"/>
                </a:lnTo>
                <a:lnTo>
                  <a:pt x="3185180" y="1791664"/>
                </a:lnTo>
                <a:lnTo>
                  <a:pt x="0" y="1791664"/>
                </a:lnTo>
                <a:lnTo>
                  <a:pt x="0" y="0"/>
                </a:lnTo>
                <a:close/>
              </a:path>
            </a:pathLst>
          </a:custGeom>
          <a:blipFill>
            <a:blip r:embed="rId10"/>
            <a:stretch>
              <a:fillRect l="0" t="0" r="0" b="0"/>
            </a:stretch>
          </a:blipFill>
        </p:spPr>
      </p:sp>
      <p:sp>
        <p:nvSpPr>
          <p:cNvPr name="Freeform 14" id="14"/>
          <p:cNvSpPr/>
          <p:nvPr/>
        </p:nvSpPr>
        <p:spPr>
          <a:xfrm flipH="false" flipV="false" rot="0">
            <a:off x="13987719" y="4543426"/>
            <a:ext cx="3878015" cy="1817256"/>
          </a:xfrm>
          <a:custGeom>
            <a:avLst/>
            <a:gdLst/>
            <a:ahLst/>
            <a:cxnLst/>
            <a:rect r="r" b="b" t="t" l="l"/>
            <a:pathLst>
              <a:path h="1817256" w="3878015">
                <a:moveTo>
                  <a:pt x="0" y="0"/>
                </a:moveTo>
                <a:lnTo>
                  <a:pt x="3878015" y="0"/>
                </a:lnTo>
                <a:lnTo>
                  <a:pt x="3878015" y="1817256"/>
                </a:lnTo>
                <a:lnTo>
                  <a:pt x="0" y="1817256"/>
                </a:lnTo>
                <a:lnTo>
                  <a:pt x="0" y="0"/>
                </a:lnTo>
                <a:close/>
              </a:path>
            </a:pathLst>
          </a:custGeom>
          <a:blipFill>
            <a:blip r:embed="rId11"/>
            <a:stretch>
              <a:fillRect l="0" t="0" r="0" b="0"/>
            </a:stretch>
          </a:blipFill>
        </p:spPr>
      </p:sp>
      <p:sp>
        <p:nvSpPr>
          <p:cNvPr name="Freeform 15" id="15"/>
          <p:cNvSpPr/>
          <p:nvPr/>
        </p:nvSpPr>
        <p:spPr>
          <a:xfrm flipH="false" flipV="false" rot="0">
            <a:off x="2089309" y="5452054"/>
            <a:ext cx="2469228" cy="1378348"/>
          </a:xfrm>
          <a:custGeom>
            <a:avLst/>
            <a:gdLst/>
            <a:ahLst/>
            <a:cxnLst/>
            <a:rect r="r" b="b" t="t" l="l"/>
            <a:pathLst>
              <a:path h="1378348" w="2469228">
                <a:moveTo>
                  <a:pt x="0" y="0"/>
                </a:moveTo>
                <a:lnTo>
                  <a:pt x="2469228" y="0"/>
                </a:lnTo>
                <a:lnTo>
                  <a:pt x="2469228" y="1378347"/>
                </a:lnTo>
                <a:lnTo>
                  <a:pt x="0" y="1378347"/>
                </a:lnTo>
                <a:lnTo>
                  <a:pt x="0" y="0"/>
                </a:lnTo>
                <a:close/>
              </a:path>
            </a:pathLst>
          </a:custGeom>
          <a:blipFill>
            <a:blip r:embed="rId12"/>
            <a:stretch>
              <a:fillRect l="0" t="-38273" r="0" b="-40870"/>
            </a:stretch>
          </a:blipFill>
        </p:spPr>
      </p:sp>
      <p:sp>
        <p:nvSpPr>
          <p:cNvPr name="TextBox 16" id="16"/>
          <p:cNvSpPr txBox="true"/>
          <p:nvPr/>
        </p:nvSpPr>
        <p:spPr>
          <a:xfrm rot="0">
            <a:off x="298085" y="173037"/>
            <a:ext cx="14362288"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4. Công nghệ sử dụng</a:t>
            </a:r>
          </a:p>
        </p:txBody>
      </p:sp>
      <p:sp>
        <p:nvSpPr>
          <p:cNvPr name="TextBox 17" id="1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29</a:t>
            </a:r>
          </a:p>
        </p:txBody>
      </p:sp>
      <p:sp>
        <p:nvSpPr>
          <p:cNvPr name="TextBox 18" id="18"/>
          <p:cNvSpPr txBox="true"/>
          <p:nvPr/>
        </p:nvSpPr>
        <p:spPr>
          <a:xfrm rot="0">
            <a:off x="1030928" y="1332622"/>
            <a:ext cx="2292994" cy="396239"/>
          </a:xfrm>
          <a:prstGeom prst="rect">
            <a:avLst/>
          </a:prstGeom>
        </p:spPr>
        <p:txBody>
          <a:bodyPr anchor="t" rtlCol="false" tIns="0" lIns="0" bIns="0" rIns="0">
            <a:spAutoFit/>
          </a:bodyPr>
          <a:lstStyle/>
          <a:p>
            <a:pPr algn="l">
              <a:lnSpc>
                <a:spcPts val="3360"/>
              </a:lnSpc>
            </a:pPr>
            <a:r>
              <a:rPr lang="en-US" sz="2400" b="true">
                <a:solidFill>
                  <a:srgbClr val="000000"/>
                </a:solidFill>
                <a:latin typeface="Open Sans Bold"/>
                <a:ea typeface="Open Sans Bold"/>
                <a:cs typeface="Open Sans Bold"/>
                <a:sym typeface="Open Sans Bold"/>
              </a:rPr>
              <a:t>Phía Front-end</a:t>
            </a:r>
          </a:p>
        </p:txBody>
      </p:sp>
      <p:sp>
        <p:nvSpPr>
          <p:cNvPr name="TextBox 19" id="19"/>
          <p:cNvSpPr txBox="true"/>
          <p:nvPr/>
        </p:nvSpPr>
        <p:spPr>
          <a:xfrm rot="0">
            <a:off x="1030928" y="3771459"/>
            <a:ext cx="2292994" cy="396239"/>
          </a:xfrm>
          <a:prstGeom prst="rect">
            <a:avLst/>
          </a:prstGeom>
        </p:spPr>
        <p:txBody>
          <a:bodyPr anchor="t" rtlCol="false" tIns="0" lIns="0" bIns="0" rIns="0">
            <a:spAutoFit/>
          </a:bodyPr>
          <a:lstStyle/>
          <a:p>
            <a:pPr algn="l">
              <a:lnSpc>
                <a:spcPts val="3360"/>
              </a:lnSpc>
            </a:pPr>
            <a:r>
              <a:rPr lang="en-US" sz="2400" b="true">
                <a:solidFill>
                  <a:srgbClr val="000000"/>
                </a:solidFill>
                <a:latin typeface="Open Sans Bold"/>
                <a:ea typeface="Open Sans Bold"/>
                <a:cs typeface="Open Sans Bold"/>
                <a:sym typeface="Open Sans Bold"/>
              </a:rPr>
              <a:t>Phía Back-end</a:t>
            </a:r>
          </a:p>
        </p:txBody>
      </p:sp>
      <p:sp>
        <p:nvSpPr>
          <p:cNvPr name="TextBox 20" id="20"/>
          <p:cNvSpPr txBox="true"/>
          <p:nvPr/>
        </p:nvSpPr>
        <p:spPr>
          <a:xfrm rot="0">
            <a:off x="1028700" y="7036577"/>
            <a:ext cx="2854068" cy="396239"/>
          </a:xfrm>
          <a:prstGeom prst="rect">
            <a:avLst/>
          </a:prstGeom>
        </p:spPr>
        <p:txBody>
          <a:bodyPr anchor="t" rtlCol="false" tIns="0" lIns="0" bIns="0" rIns="0">
            <a:spAutoFit/>
          </a:bodyPr>
          <a:lstStyle/>
          <a:p>
            <a:pPr algn="l">
              <a:lnSpc>
                <a:spcPts val="3360"/>
              </a:lnSpc>
            </a:pPr>
            <a:r>
              <a:rPr lang="en-US" sz="2400" b="true">
                <a:solidFill>
                  <a:srgbClr val="000000"/>
                </a:solidFill>
                <a:latin typeface="Open Sans Bold"/>
                <a:ea typeface="Open Sans Bold"/>
                <a:cs typeface="Open Sans Bold"/>
                <a:sym typeface="Open Sans Bold"/>
              </a:rPr>
              <a:t>Các công cụ khác </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13253" y="2963300"/>
            <a:ext cx="9374747" cy="12269388"/>
          </a:xfrm>
          <a:custGeom>
            <a:avLst/>
            <a:gdLst/>
            <a:ahLst/>
            <a:cxnLst/>
            <a:rect r="r" b="b" t="t" l="l"/>
            <a:pathLst>
              <a:path h="12269388" w="9374747">
                <a:moveTo>
                  <a:pt x="0" y="0"/>
                </a:moveTo>
                <a:lnTo>
                  <a:pt x="9374747" y="0"/>
                </a:lnTo>
                <a:lnTo>
                  <a:pt x="9374747" y="12269388"/>
                </a:lnTo>
                <a:lnTo>
                  <a:pt x="0" y="12269388"/>
                </a:lnTo>
                <a:lnTo>
                  <a:pt x="0" y="0"/>
                </a:lnTo>
                <a:close/>
              </a:path>
            </a:pathLst>
          </a:custGeom>
          <a:blipFill>
            <a:blip r:embed="rId2">
              <a:extLst>
                <a:ext uri="{96DAC541-7B7A-43D3-8B79-37D633B846F1}">
                  <asvg:svgBlip xmlns:asvg="http://schemas.microsoft.com/office/drawing/2016/SVG/main" r:embed="rId3"/>
                </a:ext>
              </a:extLst>
            </a:blip>
            <a:stretch>
              <a:fillRect l="0" t="0" r="-30877" b="0"/>
            </a:stretch>
          </a:blipFill>
        </p:spPr>
      </p:sp>
      <p:grpSp>
        <p:nvGrpSpPr>
          <p:cNvPr name="Group 3" id="3"/>
          <p:cNvGrpSpPr/>
          <p:nvPr/>
        </p:nvGrpSpPr>
        <p:grpSpPr>
          <a:xfrm rot="0">
            <a:off x="0" y="9274912"/>
            <a:ext cx="19548495" cy="1012088"/>
            <a:chOff x="0" y="0"/>
            <a:chExt cx="123214575" cy="6379210"/>
          </a:xfrm>
        </p:grpSpPr>
        <p:sp>
          <p:nvSpPr>
            <p:cNvPr name="Freeform 4" id="4"/>
            <p:cNvSpPr/>
            <p:nvPr/>
          </p:nvSpPr>
          <p:spPr>
            <a:xfrm flipH="false" flipV="false" rot="0">
              <a:off x="0" y="0"/>
              <a:ext cx="123214569" cy="6379210"/>
            </a:xfrm>
            <a:custGeom>
              <a:avLst/>
              <a:gdLst/>
              <a:ahLst/>
              <a:cxnLst/>
              <a:rect r="r" b="b" t="t" l="l"/>
              <a:pathLst>
                <a:path h="6379210" w="123214569">
                  <a:moveTo>
                    <a:pt x="116297348" y="0"/>
                  </a:moveTo>
                  <a:lnTo>
                    <a:pt x="14830961" y="0"/>
                  </a:lnTo>
                  <a:lnTo>
                    <a:pt x="7221293" y="7620"/>
                  </a:lnTo>
                  <a:lnTo>
                    <a:pt x="0" y="6379210"/>
                  </a:lnTo>
                  <a:lnTo>
                    <a:pt x="116568662" y="6379210"/>
                  </a:lnTo>
                  <a:lnTo>
                    <a:pt x="123214569" y="0"/>
                  </a:lnTo>
                  <a:close/>
                </a:path>
              </a:pathLst>
            </a:custGeom>
            <a:solidFill>
              <a:srgbClr val="4A44BD"/>
            </a:solidFill>
          </p:spPr>
        </p:sp>
      </p:grpSp>
      <p:sp>
        <p:nvSpPr>
          <p:cNvPr name="TextBox 5" id="5"/>
          <p:cNvSpPr txBox="true"/>
          <p:nvPr/>
        </p:nvSpPr>
        <p:spPr>
          <a:xfrm rot="0">
            <a:off x="2602492" y="3011755"/>
            <a:ext cx="10407623" cy="3457564"/>
          </a:xfrm>
          <a:prstGeom prst="rect">
            <a:avLst/>
          </a:prstGeom>
        </p:spPr>
        <p:txBody>
          <a:bodyPr anchor="t" rtlCol="false" tIns="0" lIns="0" bIns="0" rIns="0">
            <a:spAutoFit/>
          </a:bodyPr>
          <a:lstStyle/>
          <a:p>
            <a:pPr algn="l" marL="0" indent="0" lvl="0">
              <a:lnSpc>
                <a:spcPts val="13800"/>
              </a:lnSpc>
            </a:pPr>
            <a:r>
              <a:rPr lang="en-US" b="true" sz="10000">
                <a:solidFill>
                  <a:srgbClr val="4A44BD"/>
                </a:solidFill>
                <a:latin typeface="Garet Bold"/>
                <a:ea typeface="Garet Bold"/>
                <a:cs typeface="Garet Bold"/>
                <a:sym typeface="Garet Bold"/>
              </a:rPr>
              <a:t>GIỚI THIỆU TỔNG QUAN</a:t>
            </a:r>
          </a:p>
        </p:txBody>
      </p:sp>
      <p:sp>
        <p:nvSpPr>
          <p:cNvPr name="TextBox 6" id="6"/>
          <p:cNvSpPr txBox="true"/>
          <p:nvPr/>
        </p:nvSpPr>
        <p:spPr>
          <a:xfrm rot="0">
            <a:off x="1148113" y="6409614"/>
            <a:ext cx="9305337" cy="405765"/>
          </a:xfrm>
          <a:prstGeom prst="rect">
            <a:avLst/>
          </a:prstGeom>
        </p:spPr>
        <p:txBody>
          <a:bodyPr anchor="t" rtlCol="false" tIns="0" lIns="0" bIns="0" rIns="0">
            <a:spAutoFit/>
          </a:bodyPr>
          <a:lstStyle/>
          <a:p>
            <a:pPr algn="l" marL="0" indent="0" lvl="0">
              <a:lnSpc>
                <a:spcPts val="3359"/>
              </a:lnSpc>
            </a:pPr>
          </a:p>
        </p:txBody>
      </p:sp>
      <p:sp>
        <p:nvSpPr>
          <p:cNvPr name="Freeform 7" id="7"/>
          <p:cNvSpPr/>
          <p:nvPr/>
        </p:nvSpPr>
        <p:spPr>
          <a:xfrm flipH="false" flipV="false" rot="0">
            <a:off x="1028700" y="547315"/>
            <a:ext cx="6166464" cy="886429"/>
          </a:xfrm>
          <a:custGeom>
            <a:avLst/>
            <a:gdLst/>
            <a:ahLst/>
            <a:cxnLst/>
            <a:rect r="r" b="b" t="t" l="l"/>
            <a:pathLst>
              <a:path h="886429" w="6166464">
                <a:moveTo>
                  <a:pt x="0" y="0"/>
                </a:moveTo>
                <a:lnTo>
                  <a:pt x="6166464" y="0"/>
                </a:lnTo>
                <a:lnTo>
                  <a:pt x="6166464" y="886429"/>
                </a:lnTo>
                <a:lnTo>
                  <a:pt x="0" y="886429"/>
                </a:lnTo>
                <a:lnTo>
                  <a:pt x="0" y="0"/>
                </a:lnTo>
                <a:close/>
              </a:path>
            </a:pathLst>
          </a:custGeom>
          <a:blipFill>
            <a:blip r:embed="rId4"/>
            <a:stretch>
              <a:fillRect l="0" t="0" r="0" b="0"/>
            </a:stretch>
          </a:blipFill>
        </p:spPr>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13253" y="2963300"/>
            <a:ext cx="9374747" cy="12269388"/>
          </a:xfrm>
          <a:custGeom>
            <a:avLst/>
            <a:gdLst/>
            <a:ahLst/>
            <a:cxnLst/>
            <a:rect r="r" b="b" t="t" l="l"/>
            <a:pathLst>
              <a:path h="12269388" w="9374747">
                <a:moveTo>
                  <a:pt x="0" y="0"/>
                </a:moveTo>
                <a:lnTo>
                  <a:pt x="9374747" y="0"/>
                </a:lnTo>
                <a:lnTo>
                  <a:pt x="9374747" y="12269388"/>
                </a:lnTo>
                <a:lnTo>
                  <a:pt x="0" y="12269388"/>
                </a:lnTo>
                <a:lnTo>
                  <a:pt x="0" y="0"/>
                </a:lnTo>
                <a:close/>
              </a:path>
            </a:pathLst>
          </a:custGeom>
          <a:blipFill>
            <a:blip r:embed="rId2">
              <a:extLst>
                <a:ext uri="{96DAC541-7B7A-43D3-8B79-37D633B846F1}">
                  <asvg:svgBlip xmlns:asvg="http://schemas.microsoft.com/office/drawing/2016/SVG/main" r:embed="rId3"/>
                </a:ext>
              </a:extLst>
            </a:blip>
            <a:stretch>
              <a:fillRect l="0" t="0" r="-30877" b="0"/>
            </a:stretch>
          </a:blipFill>
        </p:spPr>
      </p:sp>
      <p:grpSp>
        <p:nvGrpSpPr>
          <p:cNvPr name="Group 3" id="3"/>
          <p:cNvGrpSpPr/>
          <p:nvPr/>
        </p:nvGrpSpPr>
        <p:grpSpPr>
          <a:xfrm rot="0">
            <a:off x="0" y="9274912"/>
            <a:ext cx="19548495" cy="1012088"/>
            <a:chOff x="0" y="0"/>
            <a:chExt cx="123214575" cy="6379210"/>
          </a:xfrm>
        </p:grpSpPr>
        <p:sp>
          <p:nvSpPr>
            <p:cNvPr name="Freeform 4" id="4"/>
            <p:cNvSpPr/>
            <p:nvPr/>
          </p:nvSpPr>
          <p:spPr>
            <a:xfrm flipH="false" flipV="false" rot="0">
              <a:off x="0" y="0"/>
              <a:ext cx="123214569" cy="6379210"/>
            </a:xfrm>
            <a:custGeom>
              <a:avLst/>
              <a:gdLst/>
              <a:ahLst/>
              <a:cxnLst/>
              <a:rect r="r" b="b" t="t" l="l"/>
              <a:pathLst>
                <a:path h="6379210" w="123214569">
                  <a:moveTo>
                    <a:pt x="116297348" y="0"/>
                  </a:moveTo>
                  <a:lnTo>
                    <a:pt x="14830961" y="0"/>
                  </a:lnTo>
                  <a:lnTo>
                    <a:pt x="7221293" y="7620"/>
                  </a:lnTo>
                  <a:lnTo>
                    <a:pt x="0" y="6379210"/>
                  </a:lnTo>
                  <a:lnTo>
                    <a:pt x="116568662" y="6379210"/>
                  </a:lnTo>
                  <a:lnTo>
                    <a:pt x="123214569" y="0"/>
                  </a:lnTo>
                  <a:close/>
                </a:path>
              </a:pathLst>
            </a:custGeom>
            <a:solidFill>
              <a:srgbClr val="4A44BD"/>
            </a:solidFill>
          </p:spPr>
        </p:sp>
      </p:grpSp>
      <p:sp>
        <p:nvSpPr>
          <p:cNvPr name="TextBox 5" id="5"/>
          <p:cNvSpPr txBox="true"/>
          <p:nvPr/>
        </p:nvSpPr>
        <p:spPr>
          <a:xfrm rot="0">
            <a:off x="2602492" y="2992705"/>
            <a:ext cx="10407623" cy="3489312"/>
          </a:xfrm>
          <a:prstGeom prst="rect">
            <a:avLst/>
          </a:prstGeom>
        </p:spPr>
        <p:txBody>
          <a:bodyPr anchor="t" rtlCol="false" tIns="0" lIns="0" bIns="0" rIns="0">
            <a:spAutoFit/>
          </a:bodyPr>
          <a:lstStyle/>
          <a:p>
            <a:pPr algn="l">
              <a:lnSpc>
                <a:spcPts val="14000"/>
              </a:lnSpc>
            </a:pPr>
            <a:r>
              <a:rPr lang="en-US" sz="10000" b="true">
                <a:solidFill>
                  <a:srgbClr val="4A44BD"/>
                </a:solidFill>
                <a:latin typeface="Garet Bold"/>
                <a:ea typeface="Garet Bold"/>
                <a:cs typeface="Garet Bold"/>
                <a:sym typeface="Garet Bold"/>
              </a:rPr>
              <a:t>THIẾT KẾ</a:t>
            </a:r>
          </a:p>
          <a:p>
            <a:pPr algn="l" marL="0" indent="0" lvl="0">
              <a:lnSpc>
                <a:spcPts val="14000"/>
              </a:lnSpc>
            </a:pPr>
            <a:r>
              <a:rPr lang="en-US" b="true" sz="10000">
                <a:solidFill>
                  <a:srgbClr val="4A44BD"/>
                </a:solidFill>
                <a:latin typeface="Garet Bold"/>
                <a:ea typeface="Garet Bold"/>
                <a:cs typeface="Garet Bold"/>
                <a:sym typeface="Garet Bold"/>
              </a:rPr>
              <a:t>HỆ THỐNG</a:t>
            </a:r>
          </a:p>
        </p:txBody>
      </p:sp>
      <p:sp>
        <p:nvSpPr>
          <p:cNvPr name="TextBox 6" id="6"/>
          <p:cNvSpPr txBox="true"/>
          <p:nvPr/>
        </p:nvSpPr>
        <p:spPr>
          <a:xfrm rot="0">
            <a:off x="1148113" y="6409614"/>
            <a:ext cx="9305337" cy="405765"/>
          </a:xfrm>
          <a:prstGeom prst="rect">
            <a:avLst/>
          </a:prstGeom>
        </p:spPr>
        <p:txBody>
          <a:bodyPr anchor="t" rtlCol="false" tIns="0" lIns="0" bIns="0" rIns="0">
            <a:spAutoFit/>
          </a:bodyPr>
          <a:lstStyle/>
          <a:p>
            <a:pPr algn="l" marL="0" indent="0" lvl="0">
              <a:lnSpc>
                <a:spcPts val="3359"/>
              </a:lnSpc>
            </a:pPr>
          </a:p>
        </p:txBody>
      </p:sp>
      <p:sp>
        <p:nvSpPr>
          <p:cNvPr name="Freeform 7" id="7"/>
          <p:cNvSpPr/>
          <p:nvPr/>
        </p:nvSpPr>
        <p:spPr>
          <a:xfrm flipH="false" flipV="false" rot="0">
            <a:off x="1028700" y="547315"/>
            <a:ext cx="6166464" cy="886429"/>
          </a:xfrm>
          <a:custGeom>
            <a:avLst/>
            <a:gdLst/>
            <a:ahLst/>
            <a:cxnLst/>
            <a:rect r="r" b="b" t="t" l="l"/>
            <a:pathLst>
              <a:path h="886429" w="6166464">
                <a:moveTo>
                  <a:pt x="0" y="0"/>
                </a:moveTo>
                <a:lnTo>
                  <a:pt x="6166464" y="0"/>
                </a:lnTo>
                <a:lnTo>
                  <a:pt x="6166464" y="886429"/>
                </a:lnTo>
                <a:lnTo>
                  <a:pt x="0" y="886429"/>
                </a:lnTo>
                <a:lnTo>
                  <a:pt x="0" y="0"/>
                </a:lnTo>
                <a:close/>
              </a:path>
            </a:pathLst>
          </a:custGeom>
          <a:blipFill>
            <a:blip r:embed="rId4"/>
            <a:stretch>
              <a:fillRect l="0" t="0" r="0" b="0"/>
            </a:stretch>
          </a:blipFill>
        </p:spPr>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1865602" y="1028700"/>
            <a:ext cx="13856890" cy="8394253"/>
          </a:xfrm>
          <a:custGeom>
            <a:avLst/>
            <a:gdLst/>
            <a:ahLst/>
            <a:cxnLst/>
            <a:rect r="r" b="b" t="t" l="l"/>
            <a:pathLst>
              <a:path h="8394253" w="13856890">
                <a:moveTo>
                  <a:pt x="0" y="0"/>
                </a:moveTo>
                <a:lnTo>
                  <a:pt x="13856890" y="0"/>
                </a:lnTo>
                <a:lnTo>
                  <a:pt x="13856890" y="8394253"/>
                </a:lnTo>
                <a:lnTo>
                  <a:pt x="0" y="8394253"/>
                </a:lnTo>
                <a:lnTo>
                  <a:pt x="0" y="0"/>
                </a:lnTo>
                <a:close/>
              </a:path>
            </a:pathLst>
          </a:custGeom>
          <a:blipFill>
            <a:blip r:embed="rId2"/>
            <a:stretch>
              <a:fillRect l="0" t="0" r="0" b="0"/>
            </a:stretch>
          </a:blipFill>
        </p:spPr>
      </p:sp>
      <p:sp>
        <p:nvSpPr>
          <p:cNvPr name="TextBox 6" id="6"/>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5.1 Kiến trúc hệ thống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31</a:t>
            </a:r>
          </a:p>
        </p:txBody>
      </p:sp>
      <p:sp>
        <p:nvSpPr>
          <p:cNvPr name="TextBox 8" id="8"/>
          <p:cNvSpPr txBox="true"/>
          <p:nvPr/>
        </p:nvSpPr>
        <p:spPr>
          <a:xfrm rot="0">
            <a:off x="4365997" y="9594403"/>
            <a:ext cx="8856099"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Kiến trúc bậc cao của hệ thống - kiến trúc Three Tier</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4865041" y="1028700"/>
            <a:ext cx="9627658" cy="9258300"/>
          </a:xfrm>
          <a:custGeom>
            <a:avLst/>
            <a:gdLst/>
            <a:ahLst/>
            <a:cxnLst/>
            <a:rect r="r" b="b" t="t" l="l"/>
            <a:pathLst>
              <a:path h="9258300" w="9627658">
                <a:moveTo>
                  <a:pt x="0" y="0"/>
                </a:moveTo>
                <a:lnTo>
                  <a:pt x="9627658" y="0"/>
                </a:lnTo>
                <a:lnTo>
                  <a:pt x="9627658" y="9258300"/>
                </a:lnTo>
                <a:lnTo>
                  <a:pt x="0" y="9258300"/>
                </a:lnTo>
                <a:lnTo>
                  <a:pt x="0" y="0"/>
                </a:lnTo>
                <a:close/>
              </a:path>
            </a:pathLst>
          </a:custGeom>
          <a:blipFill>
            <a:blip r:embed="rId2"/>
            <a:stretch>
              <a:fillRect l="0" t="0" r="0" b="0"/>
            </a:stretch>
          </a:blipFill>
        </p:spPr>
      </p:sp>
      <p:sp>
        <p:nvSpPr>
          <p:cNvPr name="TextBox 6" id="6"/>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5.2 Lược đồ thực thể mối quan hệ mở rộng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32</a:t>
            </a:r>
          </a:p>
        </p:txBody>
      </p:sp>
      <p:sp>
        <p:nvSpPr>
          <p:cNvPr name="TextBox 8" id="8"/>
          <p:cNvSpPr txBox="true"/>
          <p:nvPr/>
        </p:nvSpPr>
        <p:spPr>
          <a:xfrm rot="0">
            <a:off x="946743" y="8744586"/>
            <a:ext cx="3918298" cy="8153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Lược đồ thực thể mối liên hệ mở rộng toàn hệ thống</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746032" y="1028700"/>
            <a:ext cx="16582712" cy="9258300"/>
          </a:xfrm>
          <a:custGeom>
            <a:avLst/>
            <a:gdLst/>
            <a:ahLst/>
            <a:cxnLst/>
            <a:rect r="r" b="b" t="t" l="l"/>
            <a:pathLst>
              <a:path h="9258300" w="16582712">
                <a:moveTo>
                  <a:pt x="0" y="0"/>
                </a:moveTo>
                <a:lnTo>
                  <a:pt x="16582712" y="0"/>
                </a:lnTo>
                <a:lnTo>
                  <a:pt x="16582712" y="9258300"/>
                </a:lnTo>
                <a:lnTo>
                  <a:pt x="0" y="9258300"/>
                </a:lnTo>
                <a:lnTo>
                  <a:pt x="0" y="0"/>
                </a:lnTo>
                <a:close/>
              </a:path>
            </a:pathLst>
          </a:custGeom>
          <a:blipFill>
            <a:blip r:embed="rId2"/>
            <a:stretch>
              <a:fillRect l="0" t="0" r="0" b="0"/>
            </a:stretch>
          </a:blipFill>
        </p:spPr>
      </p:sp>
      <p:sp>
        <p:nvSpPr>
          <p:cNvPr name="TextBox 6" id="6"/>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5.2 Lược đồ thực thể mối quan hệ mở rộng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33</a:t>
            </a:r>
          </a:p>
        </p:txBody>
      </p:sp>
      <p:sp>
        <p:nvSpPr>
          <p:cNvPr name="TextBox 8" id="8"/>
          <p:cNvSpPr txBox="true"/>
          <p:nvPr/>
        </p:nvSpPr>
        <p:spPr>
          <a:xfrm rot="0">
            <a:off x="0" y="5236148"/>
            <a:ext cx="3364540" cy="8153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EERD cho việc mua hàng và xử lý đơn hàng</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0" y="1548391"/>
            <a:ext cx="18288000" cy="7773259"/>
          </a:xfrm>
          <a:custGeom>
            <a:avLst/>
            <a:gdLst/>
            <a:ahLst/>
            <a:cxnLst/>
            <a:rect r="r" b="b" t="t" l="l"/>
            <a:pathLst>
              <a:path h="7773259" w="18288000">
                <a:moveTo>
                  <a:pt x="0" y="0"/>
                </a:moveTo>
                <a:lnTo>
                  <a:pt x="18288000" y="0"/>
                </a:lnTo>
                <a:lnTo>
                  <a:pt x="18288000" y="7773259"/>
                </a:lnTo>
                <a:lnTo>
                  <a:pt x="0" y="7773259"/>
                </a:lnTo>
                <a:lnTo>
                  <a:pt x="0" y="0"/>
                </a:lnTo>
                <a:close/>
              </a:path>
            </a:pathLst>
          </a:custGeom>
          <a:blipFill>
            <a:blip r:embed="rId2"/>
            <a:stretch>
              <a:fillRect l="0" t="0" r="-20154"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34</a:t>
            </a:r>
          </a:p>
        </p:txBody>
      </p:sp>
      <p:sp>
        <p:nvSpPr>
          <p:cNvPr name="TextBox 7" id="7"/>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5.3 Sơ đồ cơ sở dữ liệu</a:t>
            </a:r>
          </a:p>
        </p:txBody>
      </p:sp>
      <p:sp>
        <p:nvSpPr>
          <p:cNvPr name="TextBox 8" id="8"/>
          <p:cNvSpPr txBox="true"/>
          <p:nvPr/>
        </p:nvSpPr>
        <p:spPr>
          <a:xfrm rot="0">
            <a:off x="5033044" y="9465311"/>
            <a:ext cx="8008688"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Sơ đồ cơ sở dữ liệu hệ thống hiện thực trên PostgreSQL</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13253" y="2963300"/>
            <a:ext cx="9374747" cy="12269388"/>
          </a:xfrm>
          <a:custGeom>
            <a:avLst/>
            <a:gdLst/>
            <a:ahLst/>
            <a:cxnLst/>
            <a:rect r="r" b="b" t="t" l="l"/>
            <a:pathLst>
              <a:path h="12269388" w="9374747">
                <a:moveTo>
                  <a:pt x="0" y="0"/>
                </a:moveTo>
                <a:lnTo>
                  <a:pt x="9374747" y="0"/>
                </a:lnTo>
                <a:lnTo>
                  <a:pt x="9374747" y="12269388"/>
                </a:lnTo>
                <a:lnTo>
                  <a:pt x="0" y="12269388"/>
                </a:lnTo>
                <a:lnTo>
                  <a:pt x="0" y="0"/>
                </a:lnTo>
                <a:close/>
              </a:path>
            </a:pathLst>
          </a:custGeom>
          <a:blipFill>
            <a:blip r:embed="rId2">
              <a:extLst>
                <a:ext uri="{96DAC541-7B7A-43D3-8B79-37D633B846F1}">
                  <asvg:svgBlip xmlns:asvg="http://schemas.microsoft.com/office/drawing/2016/SVG/main" r:embed="rId3"/>
                </a:ext>
              </a:extLst>
            </a:blip>
            <a:stretch>
              <a:fillRect l="0" t="0" r="-30877" b="0"/>
            </a:stretch>
          </a:blipFill>
        </p:spPr>
      </p:sp>
      <p:grpSp>
        <p:nvGrpSpPr>
          <p:cNvPr name="Group 3" id="3"/>
          <p:cNvGrpSpPr/>
          <p:nvPr/>
        </p:nvGrpSpPr>
        <p:grpSpPr>
          <a:xfrm rot="0">
            <a:off x="0" y="9274912"/>
            <a:ext cx="19548495" cy="1012088"/>
            <a:chOff x="0" y="0"/>
            <a:chExt cx="123214575" cy="6379210"/>
          </a:xfrm>
        </p:grpSpPr>
        <p:sp>
          <p:nvSpPr>
            <p:cNvPr name="Freeform 4" id="4"/>
            <p:cNvSpPr/>
            <p:nvPr/>
          </p:nvSpPr>
          <p:spPr>
            <a:xfrm flipH="false" flipV="false" rot="0">
              <a:off x="0" y="0"/>
              <a:ext cx="123214569" cy="6379210"/>
            </a:xfrm>
            <a:custGeom>
              <a:avLst/>
              <a:gdLst/>
              <a:ahLst/>
              <a:cxnLst/>
              <a:rect r="r" b="b" t="t" l="l"/>
              <a:pathLst>
                <a:path h="6379210" w="123214569">
                  <a:moveTo>
                    <a:pt x="116297348" y="0"/>
                  </a:moveTo>
                  <a:lnTo>
                    <a:pt x="14830961" y="0"/>
                  </a:lnTo>
                  <a:lnTo>
                    <a:pt x="7221293" y="7620"/>
                  </a:lnTo>
                  <a:lnTo>
                    <a:pt x="0" y="6379210"/>
                  </a:lnTo>
                  <a:lnTo>
                    <a:pt x="116568662" y="6379210"/>
                  </a:lnTo>
                  <a:lnTo>
                    <a:pt x="123214569" y="0"/>
                  </a:lnTo>
                  <a:close/>
                </a:path>
              </a:pathLst>
            </a:custGeom>
            <a:solidFill>
              <a:srgbClr val="4A44BD"/>
            </a:solidFill>
          </p:spPr>
        </p:sp>
      </p:grpSp>
      <p:sp>
        <p:nvSpPr>
          <p:cNvPr name="TextBox 5" id="5"/>
          <p:cNvSpPr txBox="true"/>
          <p:nvPr/>
        </p:nvSpPr>
        <p:spPr>
          <a:xfrm rot="0">
            <a:off x="2602492" y="2992705"/>
            <a:ext cx="10407623" cy="3489312"/>
          </a:xfrm>
          <a:prstGeom prst="rect">
            <a:avLst/>
          </a:prstGeom>
        </p:spPr>
        <p:txBody>
          <a:bodyPr anchor="t" rtlCol="false" tIns="0" lIns="0" bIns="0" rIns="0">
            <a:spAutoFit/>
          </a:bodyPr>
          <a:lstStyle/>
          <a:p>
            <a:pPr algn="l" marL="0" indent="0" lvl="0">
              <a:lnSpc>
                <a:spcPts val="14000"/>
              </a:lnSpc>
            </a:pPr>
            <a:r>
              <a:rPr lang="en-US" b="true" sz="10000">
                <a:solidFill>
                  <a:srgbClr val="4A44BD"/>
                </a:solidFill>
                <a:latin typeface="Garet Bold"/>
                <a:ea typeface="Garet Bold"/>
                <a:cs typeface="Garet Bold"/>
                <a:sym typeface="Garet Bold"/>
              </a:rPr>
              <a:t>THIẾT KẾ GIAO DIỆN HỆ THỐNG</a:t>
            </a:r>
          </a:p>
        </p:txBody>
      </p:sp>
      <p:sp>
        <p:nvSpPr>
          <p:cNvPr name="TextBox 6" id="6"/>
          <p:cNvSpPr txBox="true"/>
          <p:nvPr/>
        </p:nvSpPr>
        <p:spPr>
          <a:xfrm rot="0">
            <a:off x="1148113" y="6409614"/>
            <a:ext cx="9305337" cy="405765"/>
          </a:xfrm>
          <a:prstGeom prst="rect">
            <a:avLst/>
          </a:prstGeom>
        </p:spPr>
        <p:txBody>
          <a:bodyPr anchor="t" rtlCol="false" tIns="0" lIns="0" bIns="0" rIns="0">
            <a:spAutoFit/>
          </a:bodyPr>
          <a:lstStyle/>
          <a:p>
            <a:pPr algn="l" marL="0" indent="0" lvl="0">
              <a:lnSpc>
                <a:spcPts val="3359"/>
              </a:lnSpc>
            </a:pPr>
          </a:p>
        </p:txBody>
      </p:sp>
      <p:sp>
        <p:nvSpPr>
          <p:cNvPr name="Freeform 7" id="7"/>
          <p:cNvSpPr/>
          <p:nvPr/>
        </p:nvSpPr>
        <p:spPr>
          <a:xfrm flipH="false" flipV="false" rot="0">
            <a:off x="1028700" y="547315"/>
            <a:ext cx="6166464" cy="886429"/>
          </a:xfrm>
          <a:custGeom>
            <a:avLst/>
            <a:gdLst/>
            <a:ahLst/>
            <a:cxnLst/>
            <a:rect r="r" b="b" t="t" l="l"/>
            <a:pathLst>
              <a:path h="886429" w="6166464">
                <a:moveTo>
                  <a:pt x="0" y="0"/>
                </a:moveTo>
                <a:lnTo>
                  <a:pt x="6166464" y="0"/>
                </a:lnTo>
                <a:lnTo>
                  <a:pt x="6166464" y="886429"/>
                </a:lnTo>
                <a:lnTo>
                  <a:pt x="0" y="886429"/>
                </a:lnTo>
                <a:lnTo>
                  <a:pt x="0" y="0"/>
                </a:lnTo>
                <a:close/>
              </a:path>
            </a:pathLst>
          </a:custGeom>
          <a:blipFill>
            <a:blip r:embed="rId4"/>
            <a:stretch>
              <a:fillRect l="0" t="0" r="0" b="0"/>
            </a:stretch>
          </a:blipFill>
        </p:spPr>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5559118" y="1028700"/>
            <a:ext cx="8645883" cy="9258300"/>
          </a:xfrm>
          <a:custGeom>
            <a:avLst/>
            <a:gdLst/>
            <a:ahLst/>
            <a:cxnLst/>
            <a:rect r="r" b="b" t="t" l="l"/>
            <a:pathLst>
              <a:path h="9258300" w="8645883">
                <a:moveTo>
                  <a:pt x="0" y="0"/>
                </a:moveTo>
                <a:lnTo>
                  <a:pt x="8645884" y="0"/>
                </a:lnTo>
                <a:lnTo>
                  <a:pt x="8645884" y="9258300"/>
                </a:lnTo>
                <a:lnTo>
                  <a:pt x="0" y="9258300"/>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36</a:t>
            </a:r>
          </a:p>
        </p:txBody>
      </p:sp>
      <p:sp>
        <p:nvSpPr>
          <p:cNvPr name="TextBox 7" id="7"/>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6.1 Các giao diện của người khách hàng</a:t>
            </a:r>
          </a:p>
        </p:txBody>
      </p:sp>
      <p:sp>
        <p:nvSpPr>
          <p:cNvPr name="TextBox 8" id="8"/>
          <p:cNvSpPr txBox="true"/>
          <p:nvPr/>
        </p:nvSpPr>
        <p:spPr>
          <a:xfrm rot="0">
            <a:off x="622940" y="9046211"/>
            <a:ext cx="4936178"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trang chủ cửa hàng</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6312986" y="1028700"/>
            <a:ext cx="6448809" cy="9373165"/>
          </a:xfrm>
          <a:custGeom>
            <a:avLst/>
            <a:gdLst/>
            <a:ahLst/>
            <a:cxnLst/>
            <a:rect r="r" b="b" t="t" l="l"/>
            <a:pathLst>
              <a:path h="9373165" w="6448809">
                <a:moveTo>
                  <a:pt x="0" y="0"/>
                </a:moveTo>
                <a:lnTo>
                  <a:pt x="6448809" y="0"/>
                </a:lnTo>
                <a:lnTo>
                  <a:pt x="6448809" y="9373165"/>
                </a:lnTo>
                <a:lnTo>
                  <a:pt x="0" y="9373165"/>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37</a:t>
            </a:r>
          </a:p>
        </p:txBody>
      </p:sp>
      <p:sp>
        <p:nvSpPr>
          <p:cNvPr name="TextBox 7" id="7"/>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6.1 Các giao diện của người khách hàng</a:t>
            </a:r>
          </a:p>
        </p:txBody>
      </p:sp>
      <p:sp>
        <p:nvSpPr>
          <p:cNvPr name="TextBox 8" id="8"/>
          <p:cNvSpPr txBox="true"/>
          <p:nvPr/>
        </p:nvSpPr>
        <p:spPr>
          <a:xfrm rot="0">
            <a:off x="622940" y="9046211"/>
            <a:ext cx="4936178" cy="8153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trang thông tin chi tiết một sản phẩm</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3500846" y="1028700"/>
            <a:ext cx="12697097" cy="9258300"/>
          </a:xfrm>
          <a:custGeom>
            <a:avLst/>
            <a:gdLst/>
            <a:ahLst/>
            <a:cxnLst/>
            <a:rect r="r" b="b" t="t" l="l"/>
            <a:pathLst>
              <a:path h="9258300" w="12697097">
                <a:moveTo>
                  <a:pt x="0" y="0"/>
                </a:moveTo>
                <a:lnTo>
                  <a:pt x="12697097" y="0"/>
                </a:lnTo>
                <a:lnTo>
                  <a:pt x="12697097" y="9258300"/>
                </a:lnTo>
                <a:lnTo>
                  <a:pt x="0" y="9258300"/>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38</a:t>
            </a:r>
          </a:p>
        </p:txBody>
      </p:sp>
      <p:sp>
        <p:nvSpPr>
          <p:cNvPr name="TextBox 7" id="7"/>
          <p:cNvSpPr txBox="true"/>
          <p:nvPr/>
        </p:nvSpPr>
        <p:spPr>
          <a:xfrm rot="0">
            <a:off x="579626" y="7906386"/>
            <a:ext cx="1665968" cy="16535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so sánh sản phẩm (1)</a:t>
            </a:r>
          </a:p>
        </p:txBody>
      </p:sp>
      <p:sp>
        <p:nvSpPr>
          <p:cNvPr name="TextBox 8" id="8"/>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6.1 Các giao diện của người khách hàng</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5572383" y="1028700"/>
            <a:ext cx="8036137" cy="9258300"/>
          </a:xfrm>
          <a:custGeom>
            <a:avLst/>
            <a:gdLst/>
            <a:ahLst/>
            <a:cxnLst/>
            <a:rect r="r" b="b" t="t" l="l"/>
            <a:pathLst>
              <a:path h="9258300" w="8036137">
                <a:moveTo>
                  <a:pt x="0" y="0"/>
                </a:moveTo>
                <a:lnTo>
                  <a:pt x="8036138" y="0"/>
                </a:lnTo>
                <a:lnTo>
                  <a:pt x="8036138" y="9258300"/>
                </a:lnTo>
                <a:lnTo>
                  <a:pt x="0" y="9258300"/>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39</a:t>
            </a:r>
          </a:p>
        </p:txBody>
      </p:sp>
      <p:sp>
        <p:nvSpPr>
          <p:cNvPr name="TextBox 7" id="7"/>
          <p:cNvSpPr txBox="true"/>
          <p:nvPr/>
        </p:nvSpPr>
        <p:spPr>
          <a:xfrm rot="0">
            <a:off x="579626" y="7906386"/>
            <a:ext cx="1665968" cy="16535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so sánh sản phẩm (2)</a:t>
            </a:r>
          </a:p>
        </p:txBody>
      </p:sp>
      <p:sp>
        <p:nvSpPr>
          <p:cNvPr name="TextBox 8" id="8"/>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6.1 Các giao diện của người khách hàng</a:t>
            </a: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TextBox 5" id="5"/>
          <p:cNvSpPr txBox="true"/>
          <p:nvPr/>
        </p:nvSpPr>
        <p:spPr>
          <a:xfrm rot="0">
            <a:off x="298085" y="173037"/>
            <a:ext cx="9622982"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1.1 Giới thiệu tổng quan đề tài</a:t>
            </a:r>
          </a:p>
        </p:txBody>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4</a:t>
            </a:r>
          </a:p>
        </p:txBody>
      </p:sp>
      <p:sp>
        <p:nvSpPr>
          <p:cNvPr name="TextBox 7" id="7"/>
          <p:cNvSpPr txBox="true"/>
          <p:nvPr/>
        </p:nvSpPr>
        <p:spPr>
          <a:xfrm rot="0">
            <a:off x="1041954" y="2683013"/>
            <a:ext cx="16204092" cy="5975212"/>
          </a:xfrm>
          <a:prstGeom prst="rect">
            <a:avLst/>
          </a:prstGeom>
        </p:spPr>
        <p:txBody>
          <a:bodyPr anchor="t" rtlCol="false" tIns="0" lIns="0" bIns="0" rIns="0">
            <a:spAutoFit/>
          </a:bodyPr>
          <a:lstStyle/>
          <a:p>
            <a:pPr algn="l" marL="700543" indent="-350271" lvl="1">
              <a:lnSpc>
                <a:spcPts val="4769"/>
              </a:lnSpc>
              <a:buFont typeface="Arial"/>
              <a:buChar char="•"/>
            </a:pPr>
            <a:r>
              <a:rPr lang="en-US" b="true" sz="3244">
                <a:solidFill>
                  <a:srgbClr val="000000"/>
                </a:solidFill>
                <a:latin typeface="Open Sans Bold"/>
                <a:ea typeface="Open Sans Bold"/>
                <a:cs typeface="Open Sans Bold"/>
                <a:sym typeface="Open Sans Bold"/>
              </a:rPr>
              <a:t>Bối cảnh thị trường:</a:t>
            </a:r>
          </a:p>
          <a:p>
            <a:pPr algn="l" marL="1401085" indent="-467028" lvl="2">
              <a:lnSpc>
                <a:spcPts val="4769"/>
              </a:lnSpc>
              <a:buFont typeface="Arial"/>
              <a:buChar char="⚬"/>
            </a:pPr>
            <a:r>
              <a:rPr lang="en-US" sz="3244">
                <a:solidFill>
                  <a:srgbClr val="000000"/>
                </a:solidFill>
                <a:latin typeface="Open Sans"/>
                <a:ea typeface="Open Sans"/>
                <a:cs typeface="Open Sans"/>
                <a:sym typeface="Open Sans"/>
              </a:rPr>
              <a:t>Nhu cầu mua sắm thời trang online</a:t>
            </a:r>
            <a:r>
              <a:rPr lang="en-US" sz="3244">
                <a:solidFill>
                  <a:srgbClr val="000000"/>
                </a:solidFill>
                <a:latin typeface="Open Sans"/>
                <a:ea typeface="Open Sans"/>
                <a:cs typeface="Open Sans"/>
                <a:sym typeface="Open Sans"/>
              </a:rPr>
              <a:t> </a:t>
            </a:r>
            <a:r>
              <a:rPr lang="en-US" sz="3244">
                <a:solidFill>
                  <a:srgbClr val="000000"/>
                </a:solidFill>
                <a:latin typeface="Open Sans"/>
                <a:ea typeface="Open Sans"/>
                <a:cs typeface="Open Sans"/>
                <a:sym typeface="Open Sans"/>
              </a:rPr>
              <a:t>tă</a:t>
            </a:r>
            <a:r>
              <a:rPr lang="en-US" sz="3244">
                <a:solidFill>
                  <a:srgbClr val="000000"/>
                </a:solidFill>
                <a:latin typeface="Open Sans"/>
                <a:ea typeface="Open Sans"/>
                <a:cs typeface="Open Sans"/>
                <a:sym typeface="Open Sans"/>
              </a:rPr>
              <a:t>ng m</a:t>
            </a:r>
            <a:r>
              <a:rPr lang="en-US" sz="3244">
                <a:solidFill>
                  <a:srgbClr val="000000"/>
                </a:solidFill>
                <a:latin typeface="Open Sans"/>
                <a:ea typeface="Open Sans"/>
                <a:cs typeface="Open Sans"/>
                <a:sym typeface="Open Sans"/>
              </a:rPr>
              <a:t>ạ</a:t>
            </a:r>
            <a:r>
              <a:rPr lang="en-US" sz="3244">
                <a:solidFill>
                  <a:srgbClr val="000000"/>
                </a:solidFill>
                <a:latin typeface="Open Sans"/>
                <a:ea typeface="Open Sans"/>
                <a:cs typeface="Open Sans"/>
                <a:sym typeface="Open Sans"/>
              </a:rPr>
              <a:t>nh, đặc biệt là nhóm khách hàng Gen Z (dướ</a:t>
            </a:r>
            <a:r>
              <a:rPr lang="en-US" sz="3244">
                <a:solidFill>
                  <a:srgbClr val="000000"/>
                </a:solidFill>
                <a:latin typeface="Open Sans"/>
                <a:ea typeface="Open Sans"/>
                <a:cs typeface="Open Sans"/>
                <a:sym typeface="Open Sans"/>
              </a:rPr>
              <a:t>i 25 tuổi).</a:t>
            </a:r>
          </a:p>
          <a:p>
            <a:pPr algn="l" marL="1401085" indent="-467028" lvl="2">
              <a:lnSpc>
                <a:spcPts val="4769"/>
              </a:lnSpc>
              <a:buFont typeface="Arial"/>
              <a:buChar char="⚬"/>
            </a:pPr>
            <a:r>
              <a:rPr lang="en-US" sz="3244">
                <a:solidFill>
                  <a:srgbClr val="000000"/>
                </a:solidFill>
                <a:latin typeface="Open Sans"/>
                <a:ea typeface="Open Sans"/>
                <a:cs typeface="Open Sans"/>
                <a:sym typeface="Open Sans"/>
              </a:rPr>
              <a:t>Yêu cầu cao về trải nghiệm người dùng: giao diện thân thiện, so sánh giá, thanh toán nhanh và cá nhân hóa.</a:t>
            </a:r>
          </a:p>
          <a:p>
            <a:pPr algn="l" marL="700543" indent="-350271" lvl="1">
              <a:lnSpc>
                <a:spcPts val="4769"/>
              </a:lnSpc>
              <a:buFont typeface="Arial"/>
              <a:buChar char="•"/>
            </a:pPr>
            <a:r>
              <a:rPr lang="en-US" b="true" sz="3244">
                <a:solidFill>
                  <a:srgbClr val="000000"/>
                </a:solidFill>
                <a:latin typeface="Open Sans Bold"/>
                <a:ea typeface="Open Sans Bold"/>
                <a:cs typeface="Open Sans Bold"/>
                <a:sym typeface="Open Sans Bold"/>
              </a:rPr>
              <a:t>Vấn đề:</a:t>
            </a:r>
          </a:p>
          <a:p>
            <a:pPr algn="l" marL="1401085" indent="-467028" lvl="2">
              <a:lnSpc>
                <a:spcPts val="4769"/>
              </a:lnSpc>
              <a:buFont typeface="Arial"/>
              <a:buChar char="⚬"/>
            </a:pPr>
            <a:r>
              <a:rPr lang="en-US" sz="3244">
                <a:solidFill>
                  <a:srgbClr val="000000"/>
                </a:solidFill>
                <a:latin typeface="Open Sans"/>
                <a:ea typeface="Open Sans"/>
                <a:cs typeface="Open Sans"/>
                <a:sym typeface="Open Sans"/>
              </a:rPr>
              <a:t>Các cửa hàng nhỏ lẻ (dưới 10 nhân viên) thiếu công cụ quản lý bán hàng chuyên nghiệp.</a:t>
            </a:r>
          </a:p>
          <a:p>
            <a:pPr algn="l" marL="1401085" indent="-467028" lvl="2">
              <a:lnSpc>
                <a:spcPts val="4769"/>
              </a:lnSpc>
              <a:buFont typeface="Arial"/>
              <a:buChar char="⚬"/>
            </a:pPr>
            <a:r>
              <a:rPr lang="en-US" sz="3244">
                <a:solidFill>
                  <a:srgbClr val="000000"/>
                </a:solidFill>
                <a:latin typeface="Open Sans"/>
                <a:ea typeface="Open Sans"/>
                <a:cs typeface="Open Sans"/>
                <a:sym typeface="Open Sans"/>
              </a:rPr>
              <a:t>Phụ thuộc vào quy trình thủ công trên mạng xã hội (Facebook, TikTok), khó mở rộng và kiểm soát doanh thu/kho hàng.</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3467985" y="1028700"/>
            <a:ext cx="13160861" cy="9258300"/>
          </a:xfrm>
          <a:custGeom>
            <a:avLst/>
            <a:gdLst/>
            <a:ahLst/>
            <a:cxnLst/>
            <a:rect r="r" b="b" t="t" l="l"/>
            <a:pathLst>
              <a:path h="9258300" w="13160861">
                <a:moveTo>
                  <a:pt x="0" y="0"/>
                </a:moveTo>
                <a:lnTo>
                  <a:pt x="13160861" y="0"/>
                </a:lnTo>
                <a:lnTo>
                  <a:pt x="13160861" y="9258300"/>
                </a:lnTo>
                <a:lnTo>
                  <a:pt x="0" y="9258300"/>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40</a:t>
            </a:r>
          </a:p>
        </p:txBody>
      </p:sp>
      <p:sp>
        <p:nvSpPr>
          <p:cNvPr name="TextBox 7" id="7"/>
          <p:cNvSpPr txBox="true"/>
          <p:nvPr/>
        </p:nvSpPr>
        <p:spPr>
          <a:xfrm rot="0">
            <a:off x="298085" y="9220200"/>
            <a:ext cx="4036181"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trang giỏ hàng</a:t>
            </a:r>
          </a:p>
        </p:txBody>
      </p:sp>
      <p:sp>
        <p:nvSpPr>
          <p:cNvPr name="TextBox 8" id="8"/>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6.1 Các giao diện của người khách hàng</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3599918" y="1028700"/>
            <a:ext cx="12424932" cy="9258300"/>
          </a:xfrm>
          <a:custGeom>
            <a:avLst/>
            <a:gdLst/>
            <a:ahLst/>
            <a:cxnLst/>
            <a:rect r="r" b="b" t="t" l="l"/>
            <a:pathLst>
              <a:path h="9258300" w="12424932">
                <a:moveTo>
                  <a:pt x="0" y="0"/>
                </a:moveTo>
                <a:lnTo>
                  <a:pt x="12424932" y="0"/>
                </a:lnTo>
                <a:lnTo>
                  <a:pt x="12424932" y="9258300"/>
                </a:lnTo>
                <a:lnTo>
                  <a:pt x="0" y="9258300"/>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41</a:t>
            </a:r>
          </a:p>
        </p:txBody>
      </p:sp>
      <p:sp>
        <p:nvSpPr>
          <p:cNvPr name="TextBox 7" id="7"/>
          <p:cNvSpPr txBox="true"/>
          <p:nvPr/>
        </p:nvSpPr>
        <p:spPr>
          <a:xfrm rot="0">
            <a:off x="536312" y="8744586"/>
            <a:ext cx="2727162" cy="8153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checkout sản phẩm</a:t>
            </a:r>
          </a:p>
        </p:txBody>
      </p:sp>
      <p:sp>
        <p:nvSpPr>
          <p:cNvPr name="TextBox 8" id="8"/>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6.1 Các giao diện của người khách hàng</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106612" y="1398905"/>
            <a:ext cx="18288000" cy="7315200"/>
          </a:xfrm>
          <a:custGeom>
            <a:avLst/>
            <a:gdLst/>
            <a:ahLst/>
            <a:cxnLst/>
            <a:rect r="r" b="b" t="t" l="l"/>
            <a:pathLst>
              <a:path h="7315200" w="18288000">
                <a:moveTo>
                  <a:pt x="0" y="0"/>
                </a:moveTo>
                <a:lnTo>
                  <a:pt x="18288000" y="0"/>
                </a:lnTo>
                <a:lnTo>
                  <a:pt x="18288000" y="7315200"/>
                </a:lnTo>
                <a:lnTo>
                  <a:pt x="0" y="7315200"/>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42</a:t>
            </a:r>
          </a:p>
        </p:txBody>
      </p:sp>
      <p:sp>
        <p:nvSpPr>
          <p:cNvPr name="TextBox 7" id="7"/>
          <p:cNvSpPr txBox="true"/>
          <p:nvPr/>
        </p:nvSpPr>
        <p:spPr>
          <a:xfrm rot="0">
            <a:off x="6675911" y="9046211"/>
            <a:ext cx="4936178"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trang lịch sử đơn hàng</a:t>
            </a:r>
          </a:p>
        </p:txBody>
      </p:sp>
      <p:sp>
        <p:nvSpPr>
          <p:cNvPr name="TextBox 8" id="8"/>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6.1 Các giao diện của người khách hàng</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2756433" y="1028700"/>
            <a:ext cx="12775133" cy="8974531"/>
          </a:xfrm>
          <a:custGeom>
            <a:avLst/>
            <a:gdLst/>
            <a:ahLst/>
            <a:cxnLst/>
            <a:rect r="r" b="b" t="t" l="l"/>
            <a:pathLst>
              <a:path h="8974531" w="12775133">
                <a:moveTo>
                  <a:pt x="0" y="0"/>
                </a:moveTo>
                <a:lnTo>
                  <a:pt x="12775134" y="0"/>
                </a:lnTo>
                <a:lnTo>
                  <a:pt x="12775134" y="8974531"/>
                </a:lnTo>
                <a:lnTo>
                  <a:pt x="0" y="8974531"/>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43</a:t>
            </a:r>
          </a:p>
        </p:txBody>
      </p:sp>
      <p:sp>
        <p:nvSpPr>
          <p:cNvPr name="TextBox 7" id="7"/>
          <p:cNvSpPr txBox="true"/>
          <p:nvPr/>
        </p:nvSpPr>
        <p:spPr>
          <a:xfrm rot="0">
            <a:off x="5070201" y="9606992"/>
            <a:ext cx="8147597"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chi tiết đơn hàng</a:t>
            </a:r>
          </a:p>
        </p:txBody>
      </p:sp>
      <p:sp>
        <p:nvSpPr>
          <p:cNvPr name="TextBox 8" id="8"/>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6.1 Các giao diện của người khách hàng</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6420971" y="1028700"/>
            <a:ext cx="6126816" cy="9258300"/>
          </a:xfrm>
          <a:custGeom>
            <a:avLst/>
            <a:gdLst/>
            <a:ahLst/>
            <a:cxnLst/>
            <a:rect r="r" b="b" t="t" l="l"/>
            <a:pathLst>
              <a:path h="9258300" w="6126816">
                <a:moveTo>
                  <a:pt x="0" y="0"/>
                </a:moveTo>
                <a:lnTo>
                  <a:pt x="6126816" y="0"/>
                </a:lnTo>
                <a:lnTo>
                  <a:pt x="6126816" y="9258300"/>
                </a:lnTo>
                <a:lnTo>
                  <a:pt x="0" y="9258300"/>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44</a:t>
            </a:r>
          </a:p>
        </p:txBody>
      </p:sp>
      <p:sp>
        <p:nvSpPr>
          <p:cNvPr name="TextBox 7" id="7"/>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6.2 Các giao diện của người quản trị viên</a:t>
            </a:r>
          </a:p>
        </p:txBody>
      </p:sp>
      <p:sp>
        <p:nvSpPr>
          <p:cNvPr name="TextBox 8" id="8"/>
          <p:cNvSpPr txBox="true"/>
          <p:nvPr/>
        </p:nvSpPr>
        <p:spPr>
          <a:xfrm rot="0">
            <a:off x="622940" y="9046211"/>
            <a:ext cx="4936178" cy="8153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trang Dashboard người quản trị viên</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4847182" y="1028700"/>
            <a:ext cx="9667840" cy="9258300"/>
          </a:xfrm>
          <a:custGeom>
            <a:avLst/>
            <a:gdLst/>
            <a:ahLst/>
            <a:cxnLst/>
            <a:rect r="r" b="b" t="t" l="l"/>
            <a:pathLst>
              <a:path h="9258300" w="9667840">
                <a:moveTo>
                  <a:pt x="0" y="0"/>
                </a:moveTo>
                <a:lnTo>
                  <a:pt x="9667840" y="0"/>
                </a:lnTo>
                <a:lnTo>
                  <a:pt x="9667840" y="9258300"/>
                </a:lnTo>
                <a:lnTo>
                  <a:pt x="0" y="9258300"/>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45</a:t>
            </a:r>
          </a:p>
        </p:txBody>
      </p:sp>
      <p:sp>
        <p:nvSpPr>
          <p:cNvPr name="TextBox 7" id="7"/>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6.2 Các giao diện của người quản trị viên</a:t>
            </a:r>
          </a:p>
        </p:txBody>
      </p:sp>
      <p:sp>
        <p:nvSpPr>
          <p:cNvPr name="TextBox 8" id="8"/>
          <p:cNvSpPr txBox="true"/>
          <p:nvPr/>
        </p:nvSpPr>
        <p:spPr>
          <a:xfrm rot="0">
            <a:off x="644597" y="9046211"/>
            <a:ext cx="4936178" cy="8153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trang quản lý đơn hàng của người quản trị viên</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4847182" y="1028700"/>
            <a:ext cx="11087048" cy="10617388"/>
          </a:xfrm>
          <a:custGeom>
            <a:avLst/>
            <a:gdLst/>
            <a:ahLst/>
            <a:cxnLst/>
            <a:rect r="r" b="b" t="t" l="l"/>
            <a:pathLst>
              <a:path h="10617388" w="11087048">
                <a:moveTo>
                  <a:pt x="0" y="0"/>
                </a:moveTo>
                <a:lnTo>
                  <a:pt x="11087048" y="0"/>
                </a:lnTo>
                <a:lnTo>
                  <a:pt x="11087048" y="10617388"/>
                </a:lnTo>
                <a:lnTo>
                  <a:pt x="0" y="10617388"/>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46</a:t>
            </a:r>
          </a:p>
        </p:txBody>
      </p:sp>
      <p:sp>
        <p:nvSpPr>
          <p:cNvPr name="TextBox 7" id="7"/>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6.2 Các giao diện của người quản trị viên</a:t>
            </a:r>
          </a:p>
        </p:txBody>
      </p:sp>
      <p:sp>
        <p:nvSpPr>
          <p:cNvPr name="TextBox 8" id="8"/>
          <p:cNvSpPr txBox="true"/>
          <p:nvPr/>
        </p:nvSpPr>
        <p:spPr>
          <a:xfrm rot="0">
            <a:off x="4847182" y="9644380"/>
            <a:ext cx="10718603"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trang chi tiết đơn hàng của người quản trị viên</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3412223" y="1028700"/>
            <a:ext cx="11463554" cy="10977945"/>
          </a:xfrm>
          <a:custGeom>
            <a:avLst/>
            <a:gdLst/>
            <a:ahLst/>
            <a:cxnLst/>
            <a:rect r="r" b="b" t="t" l="l"/>
            <a:pathLst>
              <a:path h="10977945" w="11463554">
                <a:moveTo>
                  <a:pt x="0" y="0"/>
                </a:moveTo>
                <a:lnTo>
                  <a:pt x="11463554" y="0"/>
                </a:lnTo>
                <a:lnTo>
                  <a:pt x="11463554" y="10977945"/>
                </a:lnTo>
                <a:lnTo>
                  <a:pt x="0" y="10977945"/>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47</a:t>
            </a:r>
          </a:p>
        </p:txBody>
      </p:sp>
      <p:sp>
        <p:nvSpPr>
          <p:cNvPr name="TextBox 7" id="7"/>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6.2 Các giao diện của người quản trị viên</a:t>
            </a:r>
          </a:p>
        </p:txBody>
      </p:sp>
      <p:sp>
        <p:nvSpPr>
          <p:cNvPr name="TextBox 8" id="8"/>
          <p:cNvSpPr txBox="true"/>
          <p:nvPr/>
        </p:nvSpPr>
        <p:spPr>
          <a:xfrm rot="0">
            <a:off x="3279857" y="9890761"/>
            <a:ext cx="11728287"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trang quản lý đơn hàng hoàn tiền của người quản trị viên</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4847182" y="1028700"/>
            <a:ext cx="9667840" cy="9258300"/>
          </a:xfrm>
          <a:custGeom>
            <a:avLst/>
            <a:gdLst/>
            <a:ahLst/>
            <a:cxnLst/>
            <a:rect r="r" b="b" t="t" l="l"/>
            <a:pathLst>
              <a:path h="9258300" w="9667840">
                <a:moveTo>
                  <a:pt x="0" y="0"/>
                </a:moveTo>
                <a:lnTo>
                  <a:pt x="9667840" y="0"/>
                </a:lnTo>
                <a:lnTo>
                  <a:pt x="9667840" y="9258300"/>
                </a:lnTo>
                <a:lnTo>
                  <a:pt x="0" y="9258300"/>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48</a:t>
            </a:r>
          </a:p>
        </p:txBody>
      </p:sp>
      <p:sp>
        <p:nvSpPr>
          <p:cNvPr name="TextBox 7" id="7"/>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6.2 Các giao diện của người quản trị viên</a:t>
            </a:r>
          </a:p>
        </p:txBody>
      </p:sp>
      <p:sp>
        <p:nvSpPr>
          <p:cNvPr name="TextBox 8" id="8"/>
          <p:cNvSpPr txBox="true"/>
          <p:nvPr/>
        </p:nvSpPr>
        <p:spPr>
          <a:xfrm rot="0">
            <a:off x="4847182" y="9434830"/>
            <a:ext cx="9787351" cy="8153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trang quản lý đơn hàng hoàn tiền của người quản trị viên (Thanh toán)</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4847182" y="1028700"/>
            <a:ext cx="9667840" cy="9258300"/>
          </a:xfrm>
          <a:custGeom>
            <a:avLst/>
            <a:gdLst/>
            <a:ahLst/>
            <a:cxnLst/>
            <a:rect r="r" b="b" t="t" l="l"/>
            <a:pathLst>
              <a:path h="9258300" w="9667840">
                <a:moveTo>
                  <a:pt x="0" y="0"/>
                </a:moveTo>
                <a:lnTo>
                  <a:pt x="9667840" y="0"/>
                </a:lnTo>
                <a:lnTo>
                  <a:pt x="9667840" y="9258300"/>
                </a:lnTo>
                <a:lnTo>
                  <a:pt x="0" y="9258300"/>
                </a:lnTo>
                <a:lnTo>
                  <a:pt x="0" y="0"/>
                </a:lnTo>
                <a:close/>
              </a:path>
            </a:pathLst>
          </a:custGeom>
          <a:blipFill>
            <a:blip r:embed="rId2"/>
            <a:stretch>
              <a:fillRect l="0" t="0" r="0" b="0"/>
            </a:stretch>
          </a:blipFill>
        </p:spPr>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49</a:t>
            </a:r>
          </a:p>
        </p:txBody>
      </p:sp>
      <p:sp>
        <p:nvSpPr>
          <p:cNvPr name="TextBox 7" id="7"/>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6.2 Các giao diện của người quản trị viên</a:t>
            </a:r>
          </a:p>
        </p:txBody>
      </p:sp>
      <p:sp>
        <p:nvSpPr>
          <p:cNvPr name="TextBox 8" id="8"/>
          <p:cNvSpPr txBox="true"/>
          <p:nvPr/>
        </p:nvSpPr>
        <p:spPr>
          <a:xfrm rot="0">
            <a:off x="5393823" y="9220200"/>
            <a:ext cx="8574558" cy="8153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Giao diện trang quản lý đơn hàng hoàn tiền của người quản trị viên (Từ chối)</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TextBox 5" id="5"/>
          <p:cNvSpPr txBox="true"/>
          <p:nvPr/>
        </p:nvSpPr>
        <p:spPr>
          <a:xfrm rot="0">
            <a:off x="298085" y="173037"/>
            <a:ext cx="7738821"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1.2 Mục tiêu đề tài</a:t>
            </a:r>
          </a:p>
        </p:txBody>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5</a:t>
            </a:r>
          </a:p>
        </p:txBody>
      </p:sp>
      <p:sp>
        <p:nvSpPr>
          <p:cNvPr name="TextBox 7" id="7"/>
          <p:cNvSpPr txBox="true"/>
          <p:nvPr/>
        </p:nvSpPr>
        <p:spPr>
          <a:xfrm rot="0">
            <a:off x="1028700" y="2156460"/>
            <a:ext cx="16230600" cy="7101840"/>
          </a:xfrm>
          <a:prstGeom prst="rect">
            <a:avLst/>
          </a:prstGeom>
        </p:spPr>
        <p:txBody>
          <a:bodyPr anchor="t" rtlCol="false" tIns="0" lIns="0" bIns="0" rIns="0">
            <a:spAutoFit/>
          </a:bodyPr>
          <a:lstStyle/>
          <a:p>
            <a:pPr algn="l">
              <a:lnSpc>
                <a:spcPts val="3359"/>
              </a:lnSpc>
              <a:spcBef>
                <a:spcPct val="0"/>
              </a:spcBef>
            </a:pPr>
            <a:r>
              <a:rPr lang="en-US" b="true" sz="2400">
                <a:solidFill>
                  <a:srgbClr val="000000"/>
                </a:solidFill>
                <a:latin typeface="Canva Sans Bold"/>
                <a:ea typeface="Canva Sans Bold"/>
                <a:cs typeface="Canva Sans Bold"/>
                <a:sym typeface="Canva Sans Bold"/>
              </a:rPr>
              <a:t>Đối với người k</a:t>
            </a:r>
            <a:r>
              <a:rPr lang="en-US" b="true" sz="2400">
                <a:solidFill>
                  <a:srgbClr val="000000"/>
                </a:solidFill>
                <a:latin typeface="Canva Sans Bold"/>
                <a:ea typeface="Canva Sans Bold"/>
                <a:cs typeface="Canva Sans Bold"/>
                <a:sym typeface="Canva Sans Bold"/>
              </a:rPr>
              <a:t>hách hàng (Customer)</a:t>
            </a:r>
          </a:p>
          <a:p>
            <a:pPr algn="l">
              <a:lnSpc>
                <a:spcPts val="3359"/>
              </a:lnSpc>
              <a:spcBef>
                <a:spcPct val="0"/>
              </a:spcBef>
            </a:pPr>
            <a:r>
              <a:rPr lang="en-US" b="true" sz="2400">
                <a:solidFill>
                  <a:srgbClr val="000000"/>
                </a:solidFill>
                <a:latin typeface="Canva Sans Bold"/>
                <a:ea typeface="Canva Sans Bold"/>
                <a:cs typeface="Canva Sans Bold"/>
                <a:sym typeface="Canva Sans Bold"/>
              </a:rPr>
              <a:t>Mục tiêu:</a:t>
            </a:r>
            <a:r>
              <a:rPr lang="en-US" sz="2400">
                <a:solidFill>
                  <a:srgbClr val="000000"/>
                </a:solidFill>
                <a:latin typeface="Canva Sans"/>
                <a:ea typeface="Canva Sans"/>
                <a:cs typeface="Canva Sans"/>
                <a:sym typeface="Canva Sans"/>
              </a:rPr>
              <a:t> Tập trung vào hành trình mua sắm tiện lợi, cá nhân hóa và hậu mãi minh bạch.</a:t>
            </a:r>
          </a:p>
          <a:p>
            <a:pPr algn="l" marL="518160" indent="-259080" lvl="1">
              <a:lnSpc>
                <a:spcPts val="3359"/>
              </a:lnSpc>
              <a:buAutoNum type="arabicPeriod" startAt="1"/>
            </a:pPr>
            <a:r>
              <a:rPr lang="en-US" b="true" sz="2400">
                <a:solidFill>
                  <a:srgbClr val="000000"/>
                </a:solidFill>
                <a:latin typeface="Canva Sans Bold"/>
                <a:ea typeface="Canva Sans Bold"/>
                <a:cs typeface="Canva Sans Bold"/>
                <a:sym typeface="Canva Sans Bold"/>
              </a:rPr>
              <a:t>Tìm kiếm &amp; Khám phá sản phẩm:</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Tìm kiếm &amp; Duyệt: Tìm theo từ khóa, duyệt nhanh theo danh mục. Xem chi tiết (Size, màu sắc, số lượng tồn).</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Công cụ hỗ trợ: Chức năng So sánh sản phẩm.</a:t>
            </a:r>
          </a:p>
          <a:p>
            <a:pPr algn="l" marL="518160" indent="-259080" lvl="1">
              <a:lnSpc>
                <a:spcPts val="3359"/>
              </a:lnSpc>
              <a:buAutoNum type="arabicPeriod" startAt="1"/>
            </a:pPr>
            <a:r>
              <a:rPr lang="en-US" b="true" sz="2400">
                <a:solidFill>
                  <a:srgbClr val="000000"/>
                </a:solidFill>
                <a:latin typeface="Canva Sans Bold"/>
                <a:ea typeface="Canva Sans Bold"/>
                <a:cs typeface="Canva Sans Bold"/>
                <a:sym typeface="Canva Sans Bold"/>
              </a:rPr>
              <a:t>Gợi ý thông minh:</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Gợi ý theo Trend và lịch sử tìm kiếm.</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Gợi ý "Buy full set" (mua theo bộ phối sẵn).</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Gợi ý kích cỡ phù hợp với chỉ số cơ thể.</a:t>
            </a:r>
          </a:p>
          <a:p>
            <a:pPr algn="l" marL="518160" indent="-259080" lvl="1">
              <a:lnSpc>
                <a:spcPts val="3359"/>
              </a:lnSpc>
              <a:buAutoNum type="arabicPeriod" startAt="1"/>
            </a:pPr>
            <a:r>
              <a:rPr lang="en-US" b="true" sz="2400">
                <a:solidFill>
                  <a:srgbClr val="000000"/>
                </a:solidFill>
                <a:latin typeface="Canva Sans Bold"/>
                <a:ea typeface="Canva Sans Bold"/>
                <a:cs typeface="Canva Sans Bold"/>
                <a:sym typeface="Canva Sans Bold"/>
              </a:rPr>
              <a:t>Giao dịch &amp; Thanh toán</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Giỏ hàng linh hoạt: Thêm/sửa/xóa sản phẩm, lưu voucher để dùng sau.</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Phương thức mua hàng tiện lợi: Mua ngay, mua từ giỏ hàng, mua lại đơn cũ.</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Thanh toán: Tích hợp cổng thanh toán Online, lưu địa chỉ giao hàng.</a:t>
            </a:r>
          </a:p>
          <a:p>
            <a:pPr algn="l" marL="518160" indent="-259080" lvl="1">
              <a:lnSpc>
                <a:spcPts val="3359"/>
              </a:lnSpc>
              <a:buAutoNum type="arabicPeriod" startAt="1"/>
            </a:pPr>
            <a:r>
              <a:rPr lang="en-US" b="true" sz="2400">
                <a:solidFill>
                  <a:srgbClr val="000000"/>
                </a:solidFill>
                <a:latin typeface="Canva Sans Bold"/>
                <a:ea typeface="Canva Sans Bold"/>
                <a:cs typeface="Canva Sans Bold"/>
                <a:sym typeface="Canva Sans Bold"/>
              </a:rPr>
              <a:t>Hậu mãi &amp; Tương tác:</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Quản lý đơn hàng: Theo dõi trạng thái, hủy đơn (khi chưa giao).</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Đổi trả/Hoàn tiền: Tạo yêu cầu Trả hàng - Hoàn tiền (khi hàng lỗi/không đúng mô tả).</a:t>
            </a:r>
          </a:p>
          <a:p>
            <a:pPr algn="l" marL="518160" indent="-259080" lvl="1">
              <a:lnSpc>
                <a:spcPts val="3359"/>
              </a:lnSpc>
              <a:buFont typeface="Arial"/>
              <a:buChar char="•"/>
            </a:pPr>
            <a:r>
              <a:rPr lang="en-US" sz="2400">
                <a:solidFill>
                  <a:srgbClr val="000000"/>
                </a:solidFill>
                <a:latin typeface="Canva Sans"/>
                <a:ea typeface="Canva Sans"/>
                <a:cs typeface="Canva Sans"/>
                <a:sym typeface="Canva Sans"/>
              </a:rPr>
              <a:t>Hỗ trợ: Chat trực tuyến (Real-time) với nhân viên để nhận tư vấn.</a:t>
            </a:r>
          </a:p>
        </p:txBody>
      </p:sp>
      <p:sp>
        <p:nvSpPr>
          <p:cNvPr name="TextBox 8" id="8"/>
          <p:cNvSpPr txBox="true"/>
          <p:nvPr/>
        </p:nvSpPr>
        <p:spPr>
          <a:xfrm rot="0">
            <a:off x="1028700" y="1546887"/>
            <a:ext cx="16230600" cy="424180"/>
          </a:xfrm>
          <a:prstGeom prst="rect">
            <a:avLst/>
          </a:prstGeom>
        </p:spPr>
        <p:txBody>
          <a:bodyPr anchor="t" rtlCol="false" tIns="0" lIns="0" bIns="0" rIns="0">
            <a:spAutoFit/>
          </a:bodyPr>
          <a:lstStyle/>
          <a:p>
            <a:pPr algn="l">
              <a:lnSpc>
                <a:spcPts val="3380"/>
              </a:lnSpc>
              <a:spcBef>
                <a:spcPct val="0"/>
              </a:spcBef>
            </a:pPr>
            <a:r>
              <a:rPr lang="en-US" b="true" sz="2600">
                <a:solidFill>
                  <a:srgbClr val="000000"/>
                </a:solidFill>
                <a:latin typeface="Open Sans Bold"/>
                <a:ea typeface="Open Sans Bold"/>
                <a:cs typeface="Open Sans Bold"/>
                <a:sym typeface="Open Sans Bold"/>
              </a:rPr>
              <a:t>Xây dựng hoàn chỉnh hệ thống kinh doanh thời trang trực tuyến trên nền tảng Web Application</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pic>
        <p:nvPicPr>
          <p:cNvPr name="Picture 5" id="5">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0" t="0" r="0" b="0"/>
          <a:stretch>
            <a:fillRect/>
          </a:stretch>
        </p:blipFill>
        <p:spPr>
          <a:xfrm flipH="false" flipV="false" rot="0">
            <a:off x="393800" y="1028700"/>
            <a:ext cx="17376282" cy="9258300"/>
          </a:xfrm>
          <a:prstGeom prst="rect">
            <a:avLst/>
          </a:prstGeom>
        </p:spPr>
      </p:pic>
      <p:sp>
        <p:nvSpPr>
          <p:cNvPr name="TextBox 6" id="6"/>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7. Video hiện thực chức năng mua hàng của người dùng</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50</a:t>
            </a:r>
          </a:p>
        </p:txBody>
      </p:sp>
    </p:spTree>
  </p:cSld>
  <p:clrMapOvr>
    <a:masterClrMapping/>
  </p:clrMapOvr>
  <p:timing>
    <p:tnLst>
      <p:par>
        <p:cTn dur="indefinite" restart="never" nodeType="tmRoot">
          <p:childTnLst>
            <p:video>
              <p:cMediaNode vol="100000">
                <p:cTn fill="hold" display="false">
                  <p:stCondLst>
                    <p:cond delay="indefinite"/>
                  </p:stCondLst>
                </p:cTn>
                <p:tgtEl>
                  <p:spTgt spid="5"/>
                </p:tgtEl>
              </p:cMediaNode>
            </p:video>
          </p:childTnLst>
        </p:cTn>
      </p:par>
    </p:tnLst>
  </p:timing>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13253" y="2963300"/>
            <a:ext cx="9374747" cy="12269388"/>
          </a:xfrm>
          <a:custGeom>
            <a:avLst/>
            <a:gdLst/>
            <a:ahLst/>
            <a:cxnLst/>
            <a:rect r="r" b="b" t="t" l="l"/>
            <a:pathLst>
              <a:path h="12269388" w="9374747">
                <a:moveTo>
                  <a:pt x="0" y="0"/>
                </a:moveTo>
                <a:lnTo>
                  <a:pt x="9374747" y="0"/>
                </a:lnTo>
                <a:lnTo>
                  <a:pt x="9374747" y="12269388"/>
                </a:lnTo>
                <a:lnTo>
                  <a:pt x="0" y="12269388"/>
                </a:lnTo>
                <a:lnTo>
                  <a:pt x="0" y="0"/>
                </a:lnTo>
                <a:close/>
              </a:path>
            </a:pathLst>
          </a:custGeom>
          <a:blipFill>
            <a:blip r:embed="rId2">
              <a:extLst>
                <a:ext uri="{96DAC541-7B7A-43D3-8B79-37D633B846F1}">
                  <asvg:svgBlip xmlns:asvg="http://schemas.microsoft.com/office/drawing/2016/SVG/main" r:embed="rId3"/>
                </a:ext>
              </a:extLst>
            </a:blip>
            <a:stretch>
              <a:fillRect l="0" t="0" r="-30877" b="0"/>
            </a:stretch>
          </a:blipFill>
        </p:spPr>
      </p:sp>
      <p:grpSp>
        <p:nvGrpSpPr>
          <p:cNvPr name="Group 3" id="3"/>
          <p:cNvGrpSpPr/>
          <p:nvPr/>
        </p:nvGrpSpPr>
        <p:grpSpPr>
          <a:xfrm rot="0">
            <a:off x="0" y="9274912"/>
            <a:ext cx="19548495" cy="1012088"/>
            <a:chOff x="0" y="0"/>
            <a:chExt cx="123214575" cy="6379210"/>
          </a:xfrm>
        </p:grpSpPr>
        <p:sp>
          <p:nvSpPr>
            <p:cNvPr name="Freeform 4" id="4"/>
            <p:cNvSpPr/>
            <p:nvPr/>
          </p:nvSpPr>
          <p:spPr>
            <a:xfrm flipH="false" flipV="false" rot="0">
              <a:off x="0" y="0"/>
              <a:ext cx="123214569" cy="6379210"/>
            </a:xfrm>
            <a:custGeom>
              <a:avLst/>
              <a:gdLst/>
              <a:ahLst/>
              <a:cxnLst/>
              <a:rect r="r" b="b" t="t" l="l"/>
              <a:pathLst>
                <a:path h="6379210" w="123214569">
                  <a:moveTo>
                    <a:pt x="116297348" y="0"/>
                  </a:moveTo>
                  <a:lnTo>
                    <a:pt x="14830961" y="0"/>
                  </a:lnTo>
                  <a:lnTo>
                    <a:pt x="7221293" y="7620"/>
                  </a:lnTo>
                  <a:lnTo>
                    <a:pt x="0" y="6379210"/>
                  </a:lnTo>
                  <a:lnTo>
                    <a:pt x="116568662" y="6379210"/>
                  </a:lnTo>
                  <a:lnTo>
                    <a:pt x="123214569" y="0"/>
                  </a:lnTo>
                  <a:close/>
                </a:path>
              </a:pathLst>
            </a:custGeom>
            <a:solidFill>
              <a:srgbClr val="4A44BD"/>
            </a:solidFill>
          </p:spPr>
        </p:sp>
      </p:grpSp>
      <p:sp>
        <p:nvSpPr>
          <p:cNvPr name="TextBox 5" id="5"/>
          <p:cNvSpPr txBox="true"/>
          <p:nvPr/>
        </p:nvSpPr>
        <p:spPr>
          <a:xfrm rot="0">
            <a:off x="2602492" y="3040330"/>
            <a:ext cx="12124778" cy="2787649"/>
          </a:xfrm>
          <a:prstGeom prst="rect">
            <a:avLst/>
          </a:prstGeom>
        </p:spPr>
        <p:txBody>
          <a:bodyPr anchor="t" rtlCol="false" tIns="0" lIns="0" bIns="0" rIns="0">
            <a:spAutoFit/>
          </a:bodyPr>
          <a:lstStyle/>
          <a:p>
            <a:pPr algn="l">
              <a:lnSpc>
                <a:spcPts val="11200"/>
              </a:lnSpc>
            </a:pPr>
            <a:r>
              <a:rPr lang="en-US" sz="8000" b="true">
                <a:solidFill>
                  <a:srgbClr val="4A44BD"/>
                </a:solidFill>
                <a:latin typeface="Garet Bold"/>
                <a:ea typeface="Garet Bold"/>
                <a:cs typeface="Garet Bold"/>
                <a:sym typeface="Garet Bold"/>
              </a:rPr>
              <a:t>TỔNG KẾT</a:t>
            </a:r>
          </a:p>
          <a:p>
            <a:pPr algn="l" marL="0" indent="0" lvl="0">
              <a:lnSpc>
                <a:spcPts val="11200"/>
              </a:lnSpc>
            </a:pPr>
            <a:r>
              <a:rPr lang="en-US" b="true" sz="8000">
                <a:solidFill>
                  <a:srgbClr val="4A44BD"/>
                </a:solidFill>
                <a:latin typeface="Garet Bold"/>
                <a:ea typeface="Garet Bold"/>
                <a:cs typeface="Garet Bold"/>
                <a:sym typeface="Garet Bold"/>
              </a:rPr>
              <a:t>&amp; HƯỚNG PHÁT TRIỂN</a:t>
            </a:r>
          </a:p>
        </p:txBody>
      </p:sp>
      <p:sp>
        <p:nvSpPr>
          <p:cNvPr name="TextBox 6" id="6"/>
          <p:cNvSpPr txBox="true"/>
          <p:nvPr/>
        </p:nvSpPr>
        <p:spPr>
          <a:xfrm rot="0">
            <a:off x="1148113" y="6409614"/>
            <a:ext cx="9305337" cy="405765"/>
          </a:xfrm>
          <a:prstGeom prst="rect">
            <a:avLst/>
          </a:prstGeom>
        </p:spPr>
        <p:txBody>
          <a:bodyPr anchor="t" rtlCol="false" tIns="0" lIns="0" bIns="0" rIns="0">
            <a:spAutoFit/>
          </a:bodyPr>
          <a:lstStyle/>
          <a:p>
            <a:pPr algn="l" marL="0" indent="0" lvl="0">
              <a:lnSpc>
                <a:spcPts val="3359"/>
              </a:lnSpc>
            </a:pPr>
          </a:p>
        </p:txBody>
      </p:sp>
      <p:sp>
        <p:nvSpPr>
          <p:cNvPr name="Freeform 7" id="7"/>
          <p:cNvSpPr/>
          <p:nvPr/>
        </p:nvSpPr>
        <p:spPr>
          <a:xfrm flipH="false" flipV="false" rot="0">
            <a:off x="1028700" y="547315"/>
            <a:ext cx="6166464" cy="886429"/>
          </a:xfrm>
          <a:custGeom>
            <a:avLst/>
            <a:gdLst/>
            <a:ahLst/>
            <a:cxnLst/>
            <a:rect r="r" b="b" t="t" l="l"/>
            <a:pathLst>
              <a:path h="886429" w="6166464">
                <a:moveTo>
                  <a:pt x="0" y="0"/>
                </a:moveTo>
                <a:lnTo>
                  <a:pt x="6166464" y="0"/>
                </a:lnTo>
                <a:lnTo>
                  <a:pt x="6166464" y="886429"/>
                </a:lnTo>
                <a:lnTo>
                  <a:pt x="0" y="886429"/>
                </a:lnTo>
                <a:lnTo>
                  <a:pt x="0" y="0"/>
                </a:lnTo>
                <a:close/>
              </a:path>
            </a:pathLst>
          </a:custGeom>
          <a:blipFill>
            <a:blip r:embed="rId4"/>
            <a:stretch>
              <a:fillRect l="0" t="0" r="0" b="0"/>
            </a:stretch>
          </a:blipFill>
        </p:spPr>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51</a:t>
            </a:r>
          </a:p>
        </p:txBody>
      </p:sp>
    </p:spTree>
  </p:cSld>
  <p:clrMapOvr>
    <a:masterClrMapping/>
  </p:clrMapOvr>
</p:sld>
</file>

<file path=ppt/slides/slide5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TextBox 5" id="5"/>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5.1 TỔNG KẾT</a:t>
            </a:r>
          </a:p>
        </p:txBody>
      </p:sp>
      <p:sp>
        <p:nvSpPr>
          <p:cNvPr name="TextBox 6" id="6"/>
          <p:cNvSpPr txBox="true"/>
          <p:nvPr/>
        </p:nvSpPr>
        <p:spPr>
          <a:xfrm rot="0">
            <a:off x="404697" y="1184015"/>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032B91"/>
                </a:solidFill>
                <a:latin typeface="Open Sans Bold"/>
                <a:ea typeface="Open Sans Bold"/>
                <a:cs typeface="Open Sans Bold"/>
                <a:sym typeface="Open Sans Bold"/>
              </a:rPr>
              <a:t>KẾT QUẢ ĐẠT ĐƯỢC</a:t>
            </a:r>
          </a:p>
        </p:txBody>
      </p:sp>
      <p:sp>
        <p:nvSpPr>
          <p:cNvPr name="TextBox 7" id="7"/>
          <p:cNvSpPr txBox="true"/>
          <p:nvPr/>
        </p:nvSpPr>
        <p:spPr>
          <a:xfrm rot="0">
            <a:off x="1028700" y="3295232"/>
            <a:ext cx="16230600" cy="3655060"/>
          </a:xfrm>
          <a:prstGeom prst="rect">
            <a:avLst/>
          </a:prstGeom>
        </p:spPr>
        <p:txBody>
          <a:bodyPr anchor="t" rtlCol="false" tIns="0" lIns="0" bIns="0" rIns="0">
            <a:spAutoFit/>
          </a:bodyPr>
          <a:lstStyle/>
          <a:p>
            <a:pPr algn="l">
              <a:lnSpc>
                <a:spcPts val="4160"/>
              </a:lnSpc>
              <a:spcBef>
                <a:spcPct val="0"/>
              </a:spcBef>
            </a:pPr>
            <a:r>
              <a:rPr lang="en-US" b="true" sz="3200">
                <a:solidFill>
                  <a:srgbClr val="000000"/>
                </a:solidFill>
                <a:latin typeface="Open Sans Bold"/>
                <a:ea typeface="Open Sans Bold"/>
                <a:cs typeface="Open Sans Bold"/>
                <a:sym typeface="Open Sans Bold"/>
              </a:rPr>
              <a:t>N</a:t>
            </a:r>
            <a:r>
              <a:rPr lang="en-US" b="true" sz="3200">
                <a:solidFill>
                  <a:srgbClr val="000000"/>
                </a:solidFill>
                <a:latin typeface="Open Sans Bold"/>
                <a:ea typeface="Open Sans Bold"/>
                <a:cs typeface="Open Sans Bold"/>
                <a:sym typeface="Open Sans Bold"/>
              </a:rPr>
              <a:t>ghiên cứu nhu cầu:</a:t>
            </a:r>
          </a:p>
          <a:p>
            <a:pPr algn="l" marL="690881" indent="-345440" lvl="1">
              <a:lnSpc>
                <a:spcPts val="4160"/>
              </a:lnSpc>
              <a:spcBef>
                <a:spcPct val="0"/>
              </a:spcBef>
              <a:buFont typeface="Arial"/>
              <a:buChar char="•"/>
            </a:pPr>
            <a:r>
              <a:rPr lang="en-US" sz="3200">
                <a:solidFill>
                  <a:srgbClr val="000000"/>
                </a:solidFill>
                <a:latin typeface="Open Sans"/>
                <a:ea typeface="Open Sans"/>
                <a:cs typeface="Open Sans"/>
                <a:sym typeface="Open Sans"/>
              </a:rPr>
              <a:t>Nghiên cứu thị trường: Nhận thấy được sự phổ biến của việc mua hàng thời trang online của người dùng và nhu cầu cần hệ thống bán hàng cho các cửa hàng vừa và nhỏ.</a:t>
            </a:r>
          </a:p>
          <a:p>
            <a:pPr algn="l" marL="690881" indent="-345440" lvl="1">
              <a:lnSpc>
                <a:spcPts val="4160"/>
              </a:lnSpc>
              <a:spcBef>
                <a:spcPct val="0"/>
              </a:spcBef>
              <a:buFont typeface="Arial"/>
              <a:buChar char="•"/>
            </a:pPr>
            <a:r>
              <a:rPr lang="en-US" sz="3200">
                <a:solidFill>
                  <a:srgbClr val="000000"/>
                </a:solidFill>
                <a:latin typeface="Open Sans"/>
                <a:ea typeface="Open Sans"/>
                <a:cs typeface="Open Sans"/>
                <a:sym typeface="Open Sans"/>
              </a:rPr>
              <a:t>X</a:t>
            </a:r>
            <a:r>
              <a:rPr lang="en-US" sz="3200">
                <a:solidFill>
                  <a:srgbClr val="000000"/>
                </a:solidFill>
                <a:latin typeface="Open Sans"/>
                <a:ea typeface="Open Sans"/>
                <a:cs typeface="Open Sans"/>
                <a:sym typeface="Open Sans"/>
              </a:rPr>
              <a:t>ây dựng hệ thống trang web bán hàng thời trang phục vụ sự mua hàng tiện lợi cho người mua, khả năng quản lý tập trung cửa hàng cho chủ cửa hàng và cung cấp các chức năng cho người nhân viên trong quá trình vận hành cửa hàng.</a:t>
            </a:r>
          </a:p>
        </p:txBody>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52</a:t>
            </a:r>
          </a:p>
        </p:txBody>
      </p:sp>
    </p:spTree>
  </p:cSld>
  <p:clrMapOvr>
    <a:masterClrMapping/>
  </p:clrMapOvr>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TextBox 5" id="5"/>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5.1 TỔNG KẾT</a:t>
            </a:r>
          </a:p>
        </p:txBody>
      </p:sp>
      <p:sp>
        <p:nvSpPr>
          <p:cNvPr name="TextBox 6" id="6"/>
          <p:cNvSpPr txBox="true"/>
          <p:nvPr/>
        </p:nvSpPr>
        <p:spPr>
          <a:xfrm rot="0">
            <a:off x="404697" y="1184015"/>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032B91"/>
                </a:solidFill>
                <a:latin typeface="Open Sans Bold"/>
                <a:ea typeface="Open Sans Bold"/>
                <a:cs typeface="Open Sans Bold"/>
                <a:sym typeface="Open Sans Bold"/>
              </a:rPr>
              <a:t>KẾT QUẢ ĐẠT ĐƯỢC</a:t>
            </a:r>
          </a:p>
        </p:txBody>
      </p:sp>
      <p:sp>
        <p:nvSpPr>
          <p:cNvPr name="TextBox 7" id="7"/>
          <p:cNvSpPr txBox="true"/>
          <p:nvPr/>
        </p:nvSpPr>
        <p:spPr>
          <a:xfrm rot="0">
            <a:off x="1028700" y="2618105"/>
            <a:ext cx="16230600" cy="5022215"/>
          </a:xfrm>
          <a:prstGeom prst="rect">
            <a:avLst/>
          </a:prstGeom>
        </p:spPr>
        <p:txBody>
          <a:bodyPr anchor="t" rtlCol="false" tIns="0" lIns="0" bIns="0" rIns="0">
            <a:spAutoFit/>
          </a:bodyPr>
          <a:lstStyle/>
          <a:p>
            <a:pPr algn="l">
              <a:lnSpc>
                <a:spcPts val="3639"/>
              </a:lnSpc>
              <a:spcBef>
                <a:spcPct val="0"/>
              </a:spcBef>
            </a:pPr>
            <a:r>
              <a:rPr lang="en-US" b="true" sz="2799">
                <a:solidFill>
                  <a:srgbClr val="000000"/>
                </a:solidFill>
                <a:latin typeface="Open Sans Bold"/>
                <a:ea typeface="Open Sans Bold"/>
                <a:cs typeface="Open Sans Bold"/>
                <a:sym typeface="Open Sans Bold"/>
              </a:rPr>
              <a:t>Các tính năng nổi bật</a:t>
            </a:r>
          </a:p>
          <a:p>
            <a:pPr algn="l" marL="604519" indent="-302260" lvl="1">
              <a:lnSpc>
                <a:spcPts val="3639"/>
              </a:lnSpc>
              <a:spcBef>
                <a:spcPct val="0"/>
              </a:spcBef>
              <a:buFont typeface="Arial"/>
              <a:buChar char="•"/>
            </a:pPr>
            <a:r>
              <a:rPr lang="en-US" sz="2799">
                <a:solidFill>
                  <a:srgbClr val="000000"/>
                </a:solidFill>
                <a:latin typeface="Open Sans"/>
                <a:ea typeface="Open Sans"/>
                <a:cs typeface="Open Sans"/>
                <a:sym typeface="Open Sans"/>
              </a:rPr>
              <a:t>Tính năng Khách hàng (Customer Focus):</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Mua sắm thông minh: Mua ngay, mua lại đơn cũ, so sánh sản phẩm, thanh toán qua cổng thứ 3.</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Cá nhân hóa trải nghiệm: Gợi ý theo lịch sử, Hot trend, Buy full set (gợi ý theo bộ), gợi ý kích cỡ (Size recommendation).</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Hậu mãi &amp; Hỗ trợ: Chat Realtime, quy trình Hủy đơn/Hoàn tiền/Trả hàng minh bạch.</a:t>
            </a:r>
          </a:p>
          <a:p>
            <a:pPr algn="l" marL="604519" indent="-302260" lvl="1">
              <a:lnSpc>
                <a:spcPts val="3639"/>
              </a:lnSpc>
              <a:spcBef>
                <a:spcPct val="0"/>
              </a:spcBef>
              <a:buFont typeface="Arial"/>
              <a:buChar char="•"/>
            </a:pPr>
            <a:r>
              <a:rPr lang="en-US" sz="2799">
                <a:solidFill>
                  <a:srgbClr val="000000"/>
                </a:solidFill>
                <a:latin typeface="Open Sans"/>
                <a:ea typeface="Open Sans"/>
                <a:cs typeface="Open Sans"/>
                <a:sym typeface="Open Sans"/>
              </a:rPr>
              <a:t>Tính năng Quản trị (Admin &amp; Staff):</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Admin: Quản lý toàn diện (Sản phẩm, Voucher, Nhân viên), Báo cáo doanh thu và Hiệu suất nhân viên trực quan (Biểu đồ).</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Staff: Tư vấn thời gian thực, Xử lý đơn hàng/vận chuyển, Kiểm duyệt yêu cầu hoàn tiền.</a:t>
            </a:r>
          </a:p>
        </p:txBody>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53</a:t>
            </a:r>
          </a:p>
        </p:txBody>
      </p:sp>
    </p:spTree>
  </p:cSld>
  <p:clrMapOvr>
    <a:masterClrMapping/>
  </p:clrMapOvr>
</p:sld>
</file>

<file path=ppt/slides/slide5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TextBox 5" id="5"/>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5.1 TỔNG KẾT</a:t>
            </a:r>
          </a:p>
        </p:txBody>
      </p:sp>
      <p:sp>
        <p:nvSpPr>
          <p:cNvPr name="TextBox 6" id="6"/>
          <p:cNvSpPr txBox="true"/>
          <p:nvPr/>
        </p:nvSpPr>
        <p:spPr>
          <a:xfrm rot="0">
            <a:off x="404697" y="1184015"/>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032B91"/>
                </a:solidFill>
                <a:latin typeface="Open Sans Bold"/>
                <a:ea typeface="Open Sans Bold"/>
                <a:cs typeface="Open Sans Bold"/>
                <a:sym typeface="Open Sans Bold"/>
              </a:rPr>
              <a:t>KẾT QUẢ ĐẠT ĐƯỢC</a:t>
            </a:r>
          </a:p>
        </p:txBody>
      </p:sp>
      <p:sp>
        <p:nvSpPr>
          <p:cNvPr name="TextBox 7" id="7"/>
          <p:cNvSpPr txBox="true"/>
          <p:nvPr/>
        </p:nvSpPr>
        <p:spPr>
          <a:xfrm rot="0">
            <a:off x="1028700" y="2389505"/>
            <a:ext cx="16230600" cy="5936615"/>
          </a:xfrm>
          <a:prstGeom prst="rect">
            <a:avLst/>
          </a:prstGeom>
        </p:spPr>
        <p:txBody>
          <a:bodyPr anchor="t" rtlCol="false" tIns="0" lIns="0" bIns="0" rIns="0">
            <a:spAutoFit/>
          </a:bodyPr>
          <a:lstStyle/>
          <a:p>
            <a:pPr algn="l">
              <a:lnSpc>
                <a:spcPts val="3639"/>
              </a:lnSpc>
              <a:spcBef>
                <a:spcPct val="0"/>
              </a:spcBef>
            </a:pPr>
            <a:r>
              <a:rPr lang="en-US" b="true" sz="2799">
                <a:solidFill>
                  <a:srgbClr val="000000"/>
                </a:solidFill>
                <a:latin typeface="Open Sans Bold"/>
                <a:ea typeface="Open Sans Bold"/>
                <a:cs typeface="Open Sans Bold"/>
                <a:sym typeface="Open Sans Bold"/>
              </a:rPr>
              <a:t>K</a:t>
            </a:r>
            <a:r>
              <a:rPr lang="en-US" b="true" sz="2799">
                <a:solidFill>
                  <a:srgbClr val="000000"/>
                </a:solidFill>
                <a:latin typeface="Open Sans Bold"/>
                <a:ea typeface="Open Sans Bold"/>
                <a:cs typeface="Open Sans Bold"/>
                <a:sym typeface="Open Sans Bold"/>
              </a:rPr>
              <a:t>iến trúc Hệ thống &amp; Công nghệ Triển khai</a:t>
            </a:r>
          </a:p>
          <a:p>
            <a:pPr algn="l" marL="604519" indent="-302260" lvl="1">
              <a:lnSpc>
                <a:spcPts val="3639"/>
              </a:lnSpc>
              <a:spcBef>
                <a:spcPct val="0"/>
              </a:spcBef>
              <a:buFont typeface="Arial"/>
              <a:buChar char="•"/>
            </a:pPr>
            <a:r>
              <a:rPr lang="en-US" sz="2799">
                <a:solidFill>
                  <a:srgbClr val="000000"/>
                </a:solidFill>
                <a:latin typeface="Open Sans"/>
                <a:ea typeface="Open Sans"/>
                <a:cs typeface="Open Sans"/>
                <a:sym typeface="Open Sans"/>
              </a:rPr>
              <a:t>Kiến trúc tổng thể:</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Mô hình: Three-Tier Architecture (3 lớp).</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Thiết kế Backend: Dạng Module hóa (Sản phẩm, Đơn hàng, Vận chuyển, Users...) giúp tách biệt trách nhiệm, dễ mở rộng và bảo trì.</a:t>
            </a:r>
          </a:p>
          <a:p>
            <a:pPr algn="l" marL="604519" indent="-302260" lvl="1">
              <a:lnSpc>
                <a:spcPts val="3639"/>
              </a:lnSpc>
              <a:spcBef>
                <a:spcPct val="0"/>
              </a:spcBef>
              <a:buFont typeface="Arial"/>
              <a:buChar char="•"/>
            </a:pPr>
            <a:r>
              <a:rPr lang="en-US" sz="2799">
                <a:solidFill>
                  <a:srgbClr val="000000"/>
                </a:solidFill>
                <a:latin typeface="Open Sans"/>
                <a:ea typeface="Open Sans"/>
                <a:cs typeface="Open Sans"/>
                <a:sym typeface="Open Sans"/>
              </a:rPr>
              <a:t>Tec</a:t>
            </a:r>
            <a:r>
              <a:rPr lang="en-US" sz="2799">
                <a:solidFill>
                  <a:srgbClr val="000000"/>
                </a:solidFill>
                <a:latin typeface="Open Sans"/>
                <a:ea typeface="Open Sans"/>
                <a:cs typeface="Open Sans"/>
                <a:sym typeface="Open Sans"/>
              </a:rPr>
              <a:t>h Stack (Công nghệ cốt lõi):</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Backend &amp; DB: TypeScript, NestJS, Prisma ORM, PostgreSQL.</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Frontend: TypeScript, ShadCN, NextJS.</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Xác thực: JWT và Google OAuth.</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Lư</a:t>
            </a:r>
            <a:r>
              <a:rPr lang="en-US" sz="2799">
                <a:solidFill>
                  <a:srgbClr val="000000"/>
                </a:solidFill>
                <a:latin typeface="Open Sans"/>
                <a:ea typeface="Open Sans"/>
                <a:cs typeface="Open Sans"/>
                <a:sym typeface="Open Sans"/>
              </a:rPr>
              <a:t>u trữ &amp; Tích hợp: AWS S3 (Media), VNPay (Thanh toán).</a:t>
            </a:r>
          </a:p>
          <a:p>
            <a:pPr algn="l" marL="604519" indent="-302260" lvl="1">
              <a:lnSpc>
                <a:spcPts val="3639"/>
              </a:lnSpc>
              <a:spcBef>
                <a:spcPct val="0"/>
              </a:spcBef>
              <a:buFont typeface="Arial"/>
              <a:buChar char="•"/>
            </a:pPr>
            <a:r>
              <a:rPr lang="en-US" sz="2799">
                <a:solidFill>
                  <a:srgbClr val="000000"/>
                </a:solidFill>
                <a:latin typeface="Open Sans"/>
                <a:ea typeface="Open Sans"/>
                <a:cs typeface="Open Sans"/>
                <a:sym typeface="Open Sans"/>
              </a:rPr>
              <a:t>Tiêu chuẩn phát triển:</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Bộ API</a:t>
            </a:r>
            <a:r>
              <a:rPr lang="en-US" sz="2799">
                <a:solidFill>
                  <a:srgbClr val="000000"/>
                </a:solidFill>
                <a:latin typeface="Open Sans"/>
                <a:ea typeface="Open Sans"/>
                <a:cs typeface="Open Sans"/>
                <a:sym typeface="Open Sans"/>
              </a:rPr>
              <a:t> tuân thủ chuẩn RESTful.</a:t>
            </a:r>
          </a:p>
          <a:p>
            <a:pPr algn="l" marL="1209039" indent="-403013" lvl="2">
              <a:lnSpc>
                <a:spcPts val="3639"/>
              </a:lnSpc>
              <a:spcBef>
                <a:spcPct val="0"/>
              </a:spcBef>
              <a:buFont typeface="Arial"/>
              <a:buChar char="⚬"/>
            </a:pPr>
            <a:r>
              <a:rPr lang="en-US" sz="2799">
                <a:solidFill>
                  <a:srgbClr val="000000"/>
                </a:solidFill>
                <a:latin typeface="Open Sans"/>
                <a:ea typeface="Open Sans"/>
                <a:cs typeface="Open Sans"/>
                <a:sym typeface="Open Sans"/>
              </a:rPr>
              <a:t>Tài liệu hóa tự động bằng OpenAPI (Swagger) hỗ trợ Frontend và Testing hiệu quả.</a:t>
            </a:r>
          </a:p>
        </p:txBody>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54</a:t>
            </a:r>
          </a:p>
        </p:txBody>
      </p:sp>
    </p:spTree>
  </p:cSld>
  <p:clrMapOvr>
    <a:masterClrMapping/>
  </p:clrMapOvr>
</p:sld>
</file>

<file path=ppt/slides/slide5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TextBox 5" id="5"/>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5.1 TỔNG KẾT</a:t>
            </a:r>
          </a:p>
        </p:txBody>
      </p:sp>
      <p:sp>
        <p:nvSpPr>
          <p:cNvPr name="TextBox 6" id="6"/>
          <p:cNvSpPr txBox="true"/>
          <p:nvPr/>
        </p:nvSpPr>
        <p:spPr>
          <a:xfrm rot="0">
            <a:off x="404697" y="1184015"/>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032B91"/>
                </a:solidFill>
                <a:latin typeface="Open Sans Bold"/>
                <a:ea typeface="Open Sans Bold"/>
                <a:cs typeface="Open Sans Bold"/>
                <a:sym typeface="Open Sans Bold"/>
              </a:rPr>
              <a:t>KẾT QUẢ ĐẠT ĐƯỢC</a:t>
            </a:r>
          </a:p>
        </p:txBody>
      </p:sp>
      <p:sp>
        <p:nvSpPr>
          <p:cNvPr name="TextBox 7" id="7"/>
          <p:cNvSpPr txBox="true"/>
          <p:nvPr/>
        </p:nvSpPr>
        <p:spPr>
          <a:xfrm rot="0">
            <a:off x="1028700" y="2389505"/>
            <a:ext cx="16230600" cy="6348660"/>
          </a:xfrm>
          <a:prstGeom prst="rect">
            <a:avLst/>
          </a:prstGeom>
        </p:spPr>
        <p:txBody>
          <a:bodyPr anchor="t" rtlCol="false" tIns="0" lIns="0" bIns="0" rIns="0">
            <a:spAutoFit/>
          </a:bodyPr>
          <a:lstStyle/>
          <a:p>
            <a:pPr algn="l">
              <a:lnSpc>
                <a:spcPts val="3893"/>
              </a:lnSpc>
              <a:spcBef>
                <a:spcPct val="0"/>
              </a:spcBef>
            </a:pPr>
            <a:r>
              <a:rPr lang="en-US" b="true" sz="2995">
                <a:solidFill>
                  <a:srgbClr val="000000"/>
                </a:solidFill>
                <a:latin typeface="Open Sans Bold"/>
                <a:ea typeface="Open Sans Bold"/>
                <a:cs typeface="Open Sans Bold"/>
                <a:sym typeface="Open Sans Bold"/>
              </a:rPr>
              <a:t>Th</a:t>
            </a:r>
            <a:r>
              <a:rPr lang="en-US" b="true" sz="2995">
                <a:solidFill>
                  <a:srgbClr val="000000"/>
                </a:solidFill>
                <a:latin typeface="Open Sans Bold"/>
                <a:ea typeface="Open Sans Bold"/>
                <a:cs typeface="Open Sans Bold"/>
                <a:sym typeface="Open Sans Bold"/>
              </a:rPr>
              <a:t>iết kế Hệ thống &amp; Trải nghiệm người dùng (UI/UX)</a:t>
            </a:r>
          </a:p>
          <a:p>
            <a:pPr algn="l" marL="646681" indent="-323340" lvl="1">
              <a:lnSpc>
                <a:spcPts val="3893"/>
              </a:lnSpc>
              <a:spcBef>
                <a:spcPct val="0"/>
              </a:spcBef>
              <a:buFont typeface="Arial"/>
              <a:buChar char="•"/>
            </a:pPr>
            <a:r>
              <a:rPr lang="en-US" sz="2995">
                <a:solidFill>
                  <a:srgbClr val="000000"/>
                </a:solidFill>
                <a:latin typeface="Open Sans"/>
                <a:ea typeface="Open Sans"/>
                <a:cs typeface="Open Sans"/>
                <a:sym typeface="Open Sans"/>
              </a:rPr>
              <a:t>Tài liệu th</a:t>
            </a:r>
            <a:r>
              <a:rPr lang="en-US" sz="2995">
                <a:solidFill>
                  <a:srgbClr val="000000"/>
                </a:solidFill>
                <a:latin typeface="Open Sans"/>
                <a:ea typeface="Open Sans"/>
                <a:cs typeface="Open Sans"/>
                <a:sym typeface="Open Sans"/>
              </a:rPr>
              <a:t>iết kế:</a:t>
            </a:r>
          </a:p>
          <a:p>
            <a:pPr algn="l" marL="1293361" indent="-431120" lvl="2">
              <a:lnSpc>
                <a:spcPts val="3893"/>
              </a:lnSpc>
              <a:spcBef>
                <a:spcPct val="0"/>
              </a:spcBef>
              <a:buFont typeface="Arial"/>
              <a:buChar char="⚬"/>
            </a:pPr>
            <a:r>
              <a:rPr lang="en-US" sz="2995">
                <a:solidFill>
                  <a:srgbClr val="000000"/>
                </a:solidFill>
                <a:latin typeface="Open Sans"/>
                <a:ea typeface="Open Sans"/>
                <a:cs typeface="Open Sans"/>
                <a:sym typeface="Open Sans"/>
              </a:rPr>
              <a:t>Hoàn thiện bộ hồ sơ kỹ thuật: Sơ đồ hoạt động (Activity Diagram), Sơ đồ tuần tự (Sequence Diagram), Sơ đồ lớp (Class Diagram), Thiết kế CSDL (EERD, DB Diagram).</a:t>
            </a:r>
          </a:p>
          <a:p>
            <a:pPr algn="l" marL="1293361" indent="-431120" lvl="2">
              <a:lnSpc>
                <a:spcPts val="3893"/>
              </a:lnSpc>
              <a:spcBef>
                <a:spcPct val="0"/>
              </a:spcBef>
              <a:buFont typeface="Arial"/>
              <a:buChar char="⚬"/>
            </a:pPr>
            <a:r>
              <a:rPr lang="en-US" sz="2995">
                <a:solidFill>
                  <a:srgbClr val="000000"/>
                </a:solidFill>
                <a:latin typeface="Open Sans"/>
                <a:ea typeface="Open Sans"/>
                <a:cs typeface="Open Sans"/>
                <a:sym typeface="Open Sans"/>
              </a:rPr>
              <a:t>Ý nghĩa: Nền tảng quan trọng cho việc phát triển, vận hành và nâng cấp sau này.</a:t>
            </a:r>
          </a:p>
          <a:p>
            <a:pPr algn="l" marL="646681" indent="-323340" lvl="1">
              <a:lnSpc>
                <a:spcPts val="3893"/>
              </a:lnSpc>
              <a:spcBef>
                <a:spcPct val="0"/>
              </a:spcBef>
              <a:buFont typeface="Arial"/>
              <a:buChar char="•"/>
            </a:pPr>
            <a:r>
              <a:rPr lang="en-US" sz="2995">
                <a:solidFill>
                  <a:srgbClr val="000000"/>
                </a:solidFill>
                <a:latin typeface="Open Sans"/>
                <a:ea typeface="Open Sans"/>
                <a:cs typeface="Open Sans"/>
                <a:sym typeface="Open Sans"/>
              </a:rPr>
              <a:t>Thiết kế Giao diện (UI/UX):</a:t>
            </a:r>
          </a:p>
          <a:p>
            <a:pPr algn="l" marL="1293361" indent="-431120" lvl="2">
              <a:lnSpc>
                <a:spcPts val="3893"/>
              </a:lnSpc>
              <a:spcBef>
                <a:spcPct val="0"/>
              </a:spcBef>
              <a:buFont typeface="Arial"/>
              <a:buChar char="⚬"/>
            </a:pPr>
            <a:r>
              <a:rPr lang="en-US" sz="2995">
                <a:solidFill>
                  <a:srgbClr val="000000"/>
                </a:solidFill>
                <a:latin typeface="Open Sans"/>
                <a:ea typeface="Open Sans"/>
                <a:cs typeface="Open Sans"/>
                <a:sym typeface="Open Sans"/>
              </a:rPr>
              <a:t>Đã thiết kế giao diện chi tiết, nhất quán cho cả 3 vai trò: Khách hàng - Admin - Nhân viên.</a:t>
            </a:r>
          </a:p>
          <a:p>
            <a:pPr algn="l" marL="1293361" indent="-431120" lvl="2">
              <a:lnSpc>
                <a:spcPts val="3893"/>
              </a:lnSpc>
              <a:spcBef>
                <a:spcPct val="0"/>
              </a:spcBef>
              <a:buFont typeface="Arial"/>
              <a:buChar char="⚬"/>
            </a:pPr>
            <a:r>
              <a:rPr lang="en-US" sz="2995">
                <a:solidFill>
                  <a:srgbClr val="000000"/>
                </a:solidFill>
                <a:latin typeface="Open Sans"/>
                <a:ea typeface="Open Sans"/>
                <a:cs typeface="Open Sans"/>
                <a:sym typeface="Open Sans"/>
              </a:rPr>
              <a:t>Bao p</a:t>
            </a:r>
            <a:r>
              <a:rPr lang="en-US" sz="2995">
                <a:solidFill>
                  <a:srgbClr val="000000"/>
                </a:solidFill>
                <a:latin typeface="Open Sans"/>
                <a:ea typeface="Open Sans"/>
                <a:cs typeface="Open Sans"/>
                <a:sym typeface="Open Sans"/>
              </a:rPr>
              <a:t>hủ các luồng nghiệp vụ cốt lõi: Mua hàng, quản lý đơn hàng, quản lý thanh toán, quản lý doanh thu.</a:t>
            </a:r>
          </a:p>
          <a:p>
            <a:pPr algn="l" marL="646681" indent="-323340" lvl="1">
              <a:lnSpc>
                <a:spcPts val="3893"/>
              </a:lnSpc>
              <a:spcBef>
                <a:spcPct val="0"/>
              </a:spcBef>
              <a:buFont typeface="Arial"/>
              <a:buChar char="•"/>
            </a:pPr>
            <a:r>
              <a:rPr lang="en-US" sz="2995">
                <a:solidFill>
                  <a:srgbClr val="000000"/>
                </a:solidFill>
                <a:latin typeface="Open Sans"/>
                <a:ea typeface="Open Sans"/>
                <a:cs typeface="Open Sans"/>
                <a:sym typeface="Open Sans"/>
              </a:rPr>
              <a:t>Giá</a:t>
            </a:r>
            <a:r>
              <a:rPr lang="en-US" sz="2995">
                <a:solidFill>
                  <a:srgbClr val="000000"/>
                </a:solidFill>
                <a:latin typeface="Open Sans"/>
                <a:ea typeface="Open Sans"/>
                <a:cs typeface="Open Sans"/>
                <a:sym typeface="Open Sans"/>
              </a:rPr>
              <a:t> trị mang lại:</a:t>
            </a:r>
          </a:p>
          <a:p>
            <a:pPr algn="l" marL="1293361" indent="-431120" lvl="2">
              <a:lnSpc>
                <a:spcPts val="3893"/>
              </a:lnSpc>
              <a:spcBef>
                <a:spcPct val="0"/>
              </a:spcBef>
              <a:buFont typeface="Arial"/>
              <a:buChar char="⚬"/>
            </a:pPr>
            <a:r>
              <a:rPr lang="en-US" sz="2995">
                <a:solidFill>
                  <a:srgbClr val="000000"/>
                </a:solidFill>
                <a:latin typeface="Open Sans"/>
                <a:ea typeface="Open Sans"/>
                <a:cs typeface="Open Sans"/>
                <a:sym typeface="Open Sans"/>
              </a:rPr>
              <a:t>Giúp chủ cửa hàng hình dung trực quan tính năng.</a:t>
            </a:r>
          </a:p>
          <a:p>
            <a:pPr algn="l" marL="1293361" indent="-431120" lvl="2">
              <a:lnSpc>
                <a:spcPts val="3893"/>
              </a:lnSpc>
              <a:spcBef>
                <a:spcPct val="0"/>
              </a:spcBef>
              <a:buFont typeface="Arial"/>
              <a:buChar char="⚬"/>
            </a:pPr>
            <a:r>
              <a:rPr lang="en-US" sz="2995">
                <a:solidFill>
                  <a:srgbClr val="000000"/>
                </a:solidFill>
                <a:latin typeface="Open Sans"/>
                <a:ea typeface="Open Sans"/>
                <a:cs typeface="Open Sans"/>
                <a:sym typeface="Open Sans"/>
              </a:rPr>
              <a:t>Đị</a:t>
            </a:r>
            <a:r>
              <a:rPr lang="en-US" sz="2995">
                <a:solidFill>
                  <a:srgbClr val="000000"/>
                </a:solidFill>
                <a:latin typeface="Open Sans"/>
                <a:ea typeface="Open Sans"/>
                <a:cs typeface="Open Sans"/>
                <a:sym typeface="Open Sans"/>
              </a:rPr>
              <a:t>nh hướng chính xác cho đội ngũ phát triển hiện thực hóa yêu cầu.</a:t>
            </a:r>
          </a:p>
        </p:txBody>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55</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0" y="1202321"/>
            <a:ext cx="18288000" cy="8755380"/>
          </a:xfrm>
          <a:custGeom>
            <a:avLst/>
            <a:gdLst/>
            <a:ahLst/>
            <a:cxnLst/>
            <a:rect r="r" b="b" t="t" l="l"/>
            <a:pathLst>
              <a:path h="8755380" w="18288000">
                <a:moveTo>
                  <a:pt x="0" y="0"/>
                </a:moveTo>
                <a:lnTo>
                  <a:pt x="18288000" y="0"/>
                </a:lnTo>
                <a:lnTo>
                  <a:pt x="18288000" y="8755380"/>
                </a:lnTo>
                <a:lnTo>
                  <a:pt x="0" y="8755380"/>
                </a:lnTo>
                <a:lnTo>
                  <a:pt x="0" y="0"/>
                </a:lnTo>
                <a:close/>
              </a:path>
            </a:pathLst>
          </a:custGeom>
          <a:blipFill>
            <a:blip r:embed="rId2"/>
            <a:stretch>
              <a:fillRect l="0" t="0" r="0" b="0"/>
            </a:stretch>
          </a:blipFill>
        </p:spPr>
      </p:sp>
      <p:sp>
        <p:nvSpPr>
          <p:cNvPr name="TextBox 6" id="6"/>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5.2 HƯỚNG PHÁT TRIỂN (TỪ 12/01/2026 ĐẾN HẾT 27/04/2026)</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56</a:t>
            </a:r>
          </a:p>
        </p:txBody>
      </p:sp>
    </p:spTree>
  </p:cSld>
  <p:clrMapOvr>
    <a:masterClrMapping/>
  </p:clrMapOvr>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TextBox 5" id="5"/>
          <p:cNvSpPr txBox="true"/>
          <p:nvPr/>
        </p:nvSpPr>
        <p:spPr>
          <a:xfrm rot="0">
            <a:off x="298085" y="173037"/>
            <a:ext cx="17478607"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5.3 TÀI LIỆU THAM KHẢO</a:t>
            </a:r>
          </a:p>
        </p:txBody>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57</a:t>
            </a:r>
          </a:p>
        </p:txBody>
      </p:sp>
      <p:sp>
        <p:nvSpPr>
          <p:cNvPr name="TextBox 7" id="7"/>
          <p:cNvSpPr txBox="true"/>
          <p:nvPr/>
        </p:nvSpPr>
        <p:spPr>
          <a:xfrm rot="0">
            <a:off x="2077938" y="2009141"/>
            <a:ext cx="14132123" cy="6230619"/>
          </a:xfrm>
          <a:prstGeom prst="rect">
            <a:avLst/>
          </a:prstGeom>
        </p:spPr>
        <p:txBody>
          <a:bodyPr anchor="t" rtlCol="false" tIns="0" lIns="0" bIns="0" rIns="0">
            <a:spAutoFit/>
          </a:bodyPr>
          <a:lstStyle/>
          <a:p>
            <a:pPr algn="just">
              <a:lnSpc>
                <a:spcPts val="3080"/>
              </a:lnSpc>
            </a:pPr>
            <a:r>
              <a:rPr lang="en-US" b="true" sz="2200">
                <a:solidFill>
                  <a:srgbClr val="000000"/>
                </a:solidFill>
                <a:latin typeface="Canva Sans Bold"/>
                <a:ea typeface="Canva Sans Bold"/>
                <a:cs typeface="Canva Sans Bold"/>
                <a:sym typeface="Canva Sans Bold"/>
              </a:rPr>
              <a:t>[1]     </a:t>
            </a:r>
            <a:r>
              <a:rPr lang="en-US" sz="2200">
                <a:solidFill>
                  <a:srgbClr val="000000"/>
                </a:solidFill>
                <a:latin typeface="Canva Sans"/>
                <a:ea typeface="Canva Sans"/>
                <a:cs typeface="Canva Sans"/>
                <a:sym typeface="Canva Sans"/>
              </a:rPr>
              <a:t>Kamil Mysliwiec. </a:t>
            </a:r>
            <a:r>
              <a:rPr lang="en-US" sz="2200" i="true">
                <a:solidFill>
                  <a:srgbClr val="000000"/>
                </a:solidFill>
                <a:latin typeface="Canva Sans Italics"/>
                <a:ea typeface="Canva Sans Italics"/>
                <a:cs typeface="Canva Sans Italics"/>
                <a:sym typeface="Canva Sans Italics"/>
              </a:rPr>
              <a:t>NestJS Documentation</a:t>
            </a:r>
            <a:r>
              <a:rPr lang="en-US" sz="2200">
                <a:solidFill>
                  <a:srgbClr val="000000"/>
                </a:solidFill>
                <a:latin typeface="Canva Sans"/>
                <a:ea typeface="Canva Sans"/>
                <a:cs typeface="Canva Sans"/>
                <a:sym typeface="Canva Sans"/>
              </a:rPr>
              <a:t>. NestJS. 2025. URL: https://docs.nestjs.com (visited on</a:t>
            </a:r>
          </a:p>
          <a:p>
            <a:pPr algn="just">
              <a:lnSpc>
                <a:spcPts val="3080"/>
              </a:lnSpc>
            </a:pPr>
            <a:r>
              <a:rPr lang="en-US" sz="2200">
                <a:solidFill>
                  <a:srgbClr val="000000"/>
                </a:solidFill>
                <a:latin typeface="Canva Sans"/>
                <a:ea typeface="Canva Sans"/>
                <a:cs typeface="Canva Sans"/>
                <a:sym typeface="Canva Sans"/>
              </a:rPr>
              <a:t>12/18/2025).</a:t>
            </a:r>
          </a:p>
          <a:p>
            <a:pPr algn="just">
              <a:lnSpc>
                <a:spcPts val="3080"/>
              </a:lnSpc>
            </a:pPr>
            <a:r>
              <a:rPr lang="en-US" b="true" sz="2200">
                <a:solidFill>
                  <a:srgbClr val="000000"/>
                </a:solidFill>
                <a:latin typeface="Canva Sans Bold"/>
                <a:ea typeface="Canva Sans Bold"/>
                <a:cs typeface="Canva Sans Bold"/>
                <a:sym typeface="Canva Sans Bold"/>
              </a:rPr>
              <a:t>[2]     </a:t>
            </a:r>
            <a:r>
              <a:rPr lang="en-US" sz="2200">
                <a:solidFill>
                  <a:srgbClr val="000000"/>
                </a:solidFill>
                <a:latin typeface="Canva Sans"/>
                <a:ea typeface="Canva Sans"/>
                <a:cs typeface="Canva Sans"/>
                <a:sym typeface="Canva Sans"/>
              </a:rPr>
              <a:t>Prisma Data, Inc.</a:t>
            </a:r>
            <a:r>
              <a:rPr lang="en-US" sz="2200" i="true">
                <a:solidFill>
                  <a:srgbClr val="000000"/>
                </a:solidFill>
                <a:latin typeface="Canva Sans Italics"/>
                <a:ea typeface="Canva Sans Italics"/>
                <a:cs typeface="Canva Sans Italics"/>
                <a:sym typeface="Canva Sans Italics"/>
              </a:rPr>
              <a:t>Prisma Documentation</a:t>
            </a:r>
            <a:r>
              <a:rPr lang="en-US" sz="2200">
                <a:solidFill>
                  <a:srgbClr val="000000"/>
                </a:solidFill>
                <a:latin typeface="Canva Sans"/>
                <a:ea typeface="Canva Sans"/>
                <a:cs typeface="Canva Sans"/>
                <a:sym typeface="Canva Sans"/>
              </a:rPr>
              <a:t>. 2025. URL: https : / / www . prisma . io / docs (visited on</a:t>
            </a:r>
          </a:p>
          <a:p>
            <a:pPr algn="just">
              <a:lnSpc>
                <a:spcPts val="3080"/>
              </a:lnSpc>
            </a:pPr>
            <a:r>
              <a:rPr lang="en-US" sz="2200">
                <a:solidFill>
                  <a:srgbClr val="000000"/>
                </a:solidFill>
                <a:latin typeface="Canva Sans"/>
                <a:ea typeface="Canva Sans"/>
                <a:cs typeface="Canva Sans"/>
                <a:sym typeface="Canva Sans"/>
              </a:rPr>
              <a:t>12/18/2025).</a:t>
            </a:r>
          </a:p>
          <a:p>
            <a:pPr algn="just">
              <a:lnSpc>
                <a:spcPts val="3080"/>
              </a:lnSpc>
            </a:pPr>
            <a:r>
              <a:rPr lang="en-US" b="true" sz="2200">
                <a:solidFill>
                  <a:srgbClr val="000000"/>
                </a:solidFill>
                <a:latin typeface="Canva Sans Bold"/>
                <a:ea typeface="Canva Sans Bold"/>
                <a:cs typeface="Canva Sans Bold"/>
                <a:sym typeface="Canva Sans Bold"/>
              </a:rPr>
              <a:t>[3]     </a:t>
            </a:r>
            <a:r>
              <a:rPr lang="en-US" sz="2200">
                <a:solidFill>
                  <a:srgbClr val="000000"/>
                </a:solidFill>
                <a:latin typeface="Canva Sans"/>
                <a:ea typeface="Canva Sans"/>
                <a:cs typeface="Canva Sans"/>
                <a:sym typeface="Canva Sans"/>
              </a:rPr>
              <a:t>PostgreSQL Global Development Group.</a:t>
            </a:r>
            <a:r>
              <a:rPr lang="en-US" sz="2200" i="true">
                <a:solidFill>
                  <a:srgbClr val="000000"/>
                </a:solidFill>
                <a:latin typeface="Canva Sans Italics"/>
                <a:ea typeface="Canva Sans Italics"/>
                <a:cs typeface="Canva Sans Italics"/>
                <a:sym typeface="Canva Sans Italics"/>
              </a:rPr>
              <a:t>PostgreSQL 18 Documentation</a:t>
            </a:r>
            <a:r>
              <a:rPr lang="en-US" sz="2200">
                <a:solidFill>
                  <a:srgbClr val="000000"/>
                </a:solidFill>
                <a:latin typeface="Canva Sans"/>
                <a:ea typeface="Canva Sans"/>
                <a:cs typeface="Canva Sans"/>
                <a:sym typeface="Canva Sans"/>
              </a:rPr>
              <a:t>. 2025. URL: https : / / www .</a:t>
            </a:r>
          </a:p>
          <a:p>
            <a:pPr algn="just">
              <a:lnSpc>
                <a:spcPts val="3080"/>
              </a:lnSpc>
            </a:pPr>
            <a:r>
              <a:rPr lang="en-US" sz="2200">
                <a:solidFill>
                  <a:srgbClr val="000000"/>
                </a:solidFill>
                <a:latin typeface="Canva Sans"/>
                <a:ea typeface="Canva Sans"/>
                <a:cs typeface="Canva Sans"/>
                <a:sym typeface="Canva Sans"/>
              </a:rPr>
              <a:t>postgresql.org/docs(visited on 12/18/2025).</a:t>
            </a:r>
          </a:p>
          <a:p>
            <a:pPr algn="just">
              <a:lnSpc>
                <a:spcPts val="3080"/>
              </a:lnSpc>
            </a:pPr>
            <a:r>
              <a:rPr lang="en-US" b="true" sz="2200">
                <a:solidFill>
                  <a:srgbClr val="000000"/>
                </a:solidFill>
                <a:latin typeface="Canva Sans Bold"/>
                <a:ea typeface="Canva Sans Bold"/>
                <a:cs typeface="Canva Sans Bold"/>
                <a:sym typeface="Canva Sans Bold"/>
              </a:rPr>
              <a:t>[4]     </a:t>
            </a:r>
            <a:r>
              <a:rPr lang="en-US" sz="2200">
                <a:solidFill>
                  <a:srgbClr val="000000"/>
                </a:solidFill>
                <a:latin typeface="Canva Sans"/>
                <a:ea typeface="Canva Sans"/>
                <a:cs typeface="Canva Sans"/>
                <a:sym typeface="Canva Sans"/>
              </a:rPr>
              <a:t>Meta Platforms, Inc.</a:t>
            </a:r>
            <a:r>
              <a:rPr lang="en-US" sz="2200" i="true">
                <a:solidFill>
                  <a:srgbClr val="000000"/>
                </a:solidFill>
                <a:latin typeface="Canva Sans Italics"/>
                <a:ea typeface="Canva Sans Italics"/>
                <a:cs typeface="Canva Sans Italics"/>
                <a:sym typeface="Canva Sans Italics"/>
              </a:rPr>
              <a:t>React Documentation</a:t>
            </a:r>
            <a:r>
              <a:rPr lang="en-US" sz="2200">
                <a:solidFill>
                  <a:srgbClr val="000000"/>
                </a:solidFill>
                <a:latin typeface="Canva Sans"/>
                <a:ea typeface="Canva Sans"/>
                <a:cs typeface="Canva Sans"/>
                <a:sym typeface="Canva Sans"/>
              </a:rPr>
              <a:t>. 2025. URL: https://react.dev (visited on 12/18/2025).</a:t>
            </a:r>
          </a:p>
          <a:p>
            <a:pPr algn="just">
              <a:lnSpc>
                <a:spcPts val="3080"/>
              </a:lnSpc>
            </a:pPr>
            <a:r>
              <a:rPr lang="en-US" b="true" sz="2200">
                <a:solidFill>
                  <a:srgbClr val="000000"/>
                </a:solidFill>
                <a:latin typeface="Canva Sans Bold"/>
                <a:ea typeface="Canva Sans Bold"/>
                <a:cs typeface="Canva Sans Bold"/>
                <a:sym typeface="Canva Sans Bold"/>
              </a:rPr>
              <a:t>[5]     </a:t>
            </a:r>
            <a:r>
              <a:rPr lang="en-US" sz="2200">
                <a:solidFill>
                  <a:srgbClr val="000000"/>
                </a:solidFill>
                <a:latin typeface="Canva Sans"/>
                <a:ea typeface="Canva Sans"/>
                <a:cs typeface="Canva Sans"/>
                <a:sym typeface="Canva Sans"/>
              </a:rPr>
              <a:t>OpenAPI Initiative.</a:t>
            </a:r>
            <a:r>
              <a:rPr lang="en-US" sz="2200" i="true">
                <a:solidFill>
                  <a:srgbClr val="000000"/>
                </a:solidFill>
                <a:latin typeface="Canva Sans Italics"/>
                <a:ea typeface="Canva Sans Italics"/>
                <a:cs typeface="Canva Sans Italics"/>
                <a:sym typeface="Canva Sans Italics"/>
              </a:rPr>
              <a:t>OpenAPI Specification 3.0.0</a:t>
            </a:r>
            <a:r>
              <a:rPr lang="en-US" sz="2200">
                <a:solidFill>
                  <a:srgbClr val="000000"/>
                </a:solidFill>
                <a:latin typeface="Canva Sans"/>
                <a:ea typeface="Canva Sans"/>
                <a:cs typeface="Canva Sans"/>
                <a:sym typeface="Canva Sans"/>
              </a:rPr>
              <a:t>. 2017. URL: https://spec.openapis.org/oas/v3.0.0</a:t>
            </a:r>
          </a:p>
          <a:p>
            <a:pPr algn="just">
              <a:lnSpc>
                <a:spcPts val="3080"/>
              </a:lnSpc>
            </a:pPr>
            <a:r>
              <a:rPr lang="en-US" sz="2200">
                <a:solidFill>
                  <a:srgbClr val="000000"/>
                </a:solidFill>
                <a:latin typeface="Canva Sans"/>
                <a:ea typeface="Canva Sans"/>
                <a:cs typeface="Canva Sans"/>
                <a:sym typeface="Canva Sans"/>
              </a:rPr>
              <a:t>(visited on 12/18/2025).</a:t>
            </a:r>
          </a:p>
          <a:p>
            <a:pPr algn="just">
              <a:lnSpc>
                <a:spcPts val="3080"/>
              </a:lnSpc>
            </a:pPr>
            <a:r>
              <a:rPr lang="en-US" b="true" sz="2200">
                <a:solidFill>
                  <a:srgbClr val="000000"/>
                </a:solidFill>
                <a:latin typeface="Canva Sans Bold"/>
                <a:ea typeface="Canva Sans Bold"/>
                <a:cs typeface="Canva Sans Bold"/>
                <a:sym typeface="Canva Sans Bold"/>
              </a:rPr>
              <a:t>[6]     </a:t>
            </a:r>
            <a:r>
              <a:rPr lang="en-US" sz="2200">
                <a:solidFill>
                  <a:srgbClr val="000000"/>
                </a:solidFill>
                <a:latin typeface="Canva Sans"/>
                <a:ea typeface="Canva Sans"/>
                <a:cs typeface="Canva Sans"/>
                <a:sym typeface="Canva Sans"/>
              </a:rPr>
              <a:t>Linus Torvalds and Junio Hamano.</a:t>
            </a:r>
            <a:r>
              <a:rPr lang="en-US" sz="2200" i="true">
                <a:solidFill>
                  <a:srgbClr val="000000"/>
                </a:solidFill>
                <a:latin typeface="Canva Sans Italics"/>
                <a:ea typeface="Canva Sans Italics"/>
                <a:cs typeface="Canva Sans Italics"/>
                <a:sym typeface="Canva Sans Italics"/>
              </a:rPr>
              <a:t>Git Reference Manual</a:t>
            </a:r>
            <a:r>
              <a:rPr lang="en-US" sz="2200">
                <a:solidFill>
                  <a:srgbClr val="000000"/>
                </a:solidFill>
                <a:latin typeface="Canva Sans"/>
                <a:ea typeface="Canva Sans"/>
                <a:cs typeface="Canva Sans"/>
                <a:sym typeface="Canva Sans"/>
              </a:rPr>
              <a:t>. 2025. URL: https://git-scm.com/doc (visited</a:t>
            </a:r>
          </a:p>
          <a:p>
            <a:pPr algn="just">
              <a:lnSpc>
                <a:spcPts val="3080"/>
              </a:lnSpc>
            </a:pPr>
            <a:r>
              <a:rPr lang="en-US" sz="2200">
                <a:solidFill>
                  <a:srgbClr val="000000"/>
                </a:solidFill>
                <a:latin typeface="Canva Sans"/>
                <a:ea typeface="Canva Sans"/>
                <a:cs typeface="Canva Sans"/>
                <a:sym typeface="Canva Sans"/>
              </a:rPr>
              <a:t>on 12/18/2025).</a:t>
            </a:r>
          </a:p>
          <a:p>
            <a:pPr algn="just">
              <a:lnSpc>
                <a:spcPts val="3080"/>
              </a:lnSpc>
            </a:pPr>
            <a:r>
              <a:rPr lang="en-US" b="true" sz="2200">
                <a:solidFill>
                  <a:srgbClr val="000000"/>
                </a:solidFill>
                <a:latin typeface="Canva Sans Bold"/>
                <a:ea typeface="Canva Sans Bold"/>
                <a:cs typeface="Canva Sans Bold"/>
                <a:sym typeface="Canva Sans Bold"/>
              </a:rPr>
              <a:t>[7]     </a:t>
            </a:r>
            <a:r>
              <a:rPr lang="en-US" sz="2200">
                <a:solidFill>
                  <a:srgbClr val="000000"/>
                </a:solidFill>
                <a:latin typeface="Canva Sans"/>
                <a:ea typeface="Canva Sans"/>
                <a:cs typeface="Canva Sans"/>
                <a:sym typeface="Canva Sans"/>
              </a:rPr>
              <a:t>Amazon Web Services.</a:t>
            </a:r>
            <a:r>
              <a:rPr lang="en-US" sz="2200" i="true">
                <a:solidFill>
                  <a:srgbClr val="000000"/>
                </a:solidFill>
                <a:latin typeface="Canva Sans Italics"/>
                <a:ea typeface="Canva Sans Italics"/>
                <a:cs typeface="Canva Sans Italics"/>
                <a:sym typeface="Canva Sans Italics"/>
              </a:rPr>
              <a:t>Amazon S3 Documentation</a:t>
            </a:r>
            <a:r>
              <a:rPr lang="en-US" sz="2200">
                <a:solidFill>
                  <a:srgbClr val="000000"/>
                </a:solidFill>
                <a:latin typeface="Canva Sans"/>
                <a:ea typeface="Canva Sans"/>
                <a:cs typeface="Canva Sans"/>
                <a:sym typeface="Canva Sans"/>
              </a:rPr>
              <a:t>. 2025. URL: https://docs.aws.amazon.com/s3</a:t>
            </a:r>
          </a:p>
          <a:p>
            <a:pPr algn="just">
              <a:lnSpc>
                <a:spcPts val="3080"/>
              </a:lnSpc>
            </a:pPr>
            <a:r>
              <a:rPr lang="en-US" sz="2200">
                <a:solidFill>
                  <a:srgbClr val="000000"/>
                </a:solidFill>
                <a:latin typeface="Canva Sans"/>
                <a:ea typeface="Canva Sans"/>
                <a:cs typeface="Canva Sans"/>
                <a:sym typeface="Canva Sans"/>
              </a:rPr>
              <a:t>(visited on 12/18/2025).</a:t>
            </a:r>
          </a:p>
          <a:p>
            <a:pPr algn="just">
              <a:lnSpc>
                <a:spcPts val="3080"/>
              </a:lnSpc>
            </a:pPr>
            <a:r>
              <a:rPr lang="en-US" b="true" sz="2200">
                <a:solidFill>
                  <a:srgbClr val="000000"/>
                </a:solidFill>
                <a:latin typeface="Canva Sans Bold"/>
                <a:ea typeface="Canva Sans Bold"/>
                <a:cs typeface="Canva Sans Bold"/>
                <a:sym typeface="Canva Sans Bold"/>
              </a:rPr>
              <a:t>[8]     </a:t>
            </a:r>
            <a:r>
              <a:rPr lang="en-US" sz="2200">
                <a:solidFill>
                  <a:srgbClr val="000000"/>
                </a:solidFill>
                <a:latin typeface="Canva Sans"/>
                <a:ea typeface="Canva Sans"/>
                <a:cs typeface="Canva Sans"/>
                <a:sym typeface="Canva Sans"/>
              </a:rPr>
              <a:t>VNPAY Joint Stock Company.</a:t>
            </a:r>
            <a:r>
              <a:rPr lang="en-US" sz="2200" i="true">
                <a:solidFill>
                  <a:srgbClr val="000000"/>
                </a:solidFill>
                <a:latin typeface="Canva Sans Italics"/>
                <a:ea typeface="Canva Sans Italics"/>
                <a:cs typeface="Canva Sans Italics"/>
                <a:sym typeface="Canva Sans Italics"/>
              </a:rPr>
              <a:t>VNPay API Documentation</a:t>
            </a:r>
            <a:r>
              <a:rPr lang="en-US" sz="2200">
                <a:solidFill>
                  <a:srgbClr val="000000"/>
                </a:solidFill>
                <a:latin typeface="Canva Sans"/>
                <a:ea typeface="Canva Sans"/>
                <a:cs typeface="Canva Sans"/>
                <a:sym typeface="Canva Sans"/>
              </a:rPr>
              <a:t>. 2025. URL: https://sandbox.vnpayment.</a:t>
            </a:r>
          </a:p>
          <a:p>
            <a:pPr algn="just">
              <a:lnSpc>
                <a:spcPts val="3080"/>
              </a:lnSpc>
            </a:pPr>
            <a:r>
              <a:rPr lang="en-US" sz="2200">
                <a:solidFill>
                  <a:srgbClr val="000000"/>
                </a:solidFill>
                <a:latin typeface="Canva Sans"/>
                <a:ea typeface="Canva Sans"/>
                <a:cs typeface="Canva Sans"/>
                <a:sym typeface="Canva Sans"/>
              </a:rPr>
              <a:t>vn/apis/(visited on 12/18/2025). </a:t>
            </a:r>
          </a:p>
          <a:p>
            <a:pPr algn="just">
              <a:lnSpc>
                <a:spcPts val="3080"/>
              </a:lnSpc>
            </a:pP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13253" y="2963300"/>
            <a:ext cx="9374747" cy="12269388"/>
          </a:xfrm>
          <a:custGeom>
            <a:avLst/>
            <a:gdLst/>
            <a:ahLst/>
            <a:cxnLst/>
            <a:rect r="r" b="b" t="t" l="l"/>
            <a:pathLst>
              <a:path h="12269388" w="9374747">
                <a:moveTo>
                  <a:pt x="0" y="0"/>
                </a:moveTo>
                <a:lnTo>
                  <a:pt x="9374747" y="0"/>
                </a:lnTo>
                <a:lnTo>
                  <a:pt x="9374747" y="12269388"/>
                </a:lnTo>
                <a:lnTo>
                  <a:pt x="0" y="12269388"/>
                </a:lnTo>
                <a:lnTo>
                  <a:pt x="0" y="0"/>
                </a:lnTo>
                <a:close/>
              </a:path>
            </a:pathLst>
          </a:custGeom>
          <a:blipFill>
            <a:blip r:embed="rId2">
              <a:extLst>
                <a:ext uri="{96DAC541-7B7A-43D3-8B79-37D633B846F1}">
                  <asvg:svgBlip xmlns:asvg="http://schemas.microsoft.com/office/drawing/2016/SVG/main" r:embed="rId3"/>
                </a:ext>
              </a:extLst>
            </a:blip>
            <a:stretch>
              <a:fillRect l="0" t="0" r="-30877" b="0"/>
            </a:stretch>
          </a:blipFill>
        </p:spPr>
      </p:sp>
      <p:grpSp>
        <p:nvGrpSpPr>
          <p:cNvPr name="Group 3" id="3"/>
          <p:cNvGrpSpPr/>
          <p:nvPr/>
        </p:nvGrpSpPr>
        <p:grpSpPr>
          <a:xfrm rot="0">
            <a:off x="0" y="9274912"/>
            <a:ext cx="19548495" cy="1012088"/>
            <a:chOff x="0" y="0"/>
            <a:chExt cx="123214575" cy="6379210"/>
          </a:xfrm>
        </p:grpSpPr>
        <p:sp>
          <p:nvSpPr>
            <p:cNvPr name="Freeform 4" id="4"/>
            <p:cNvSpPr/>
            <p:nvPr/>
          </p:nvSpPr>
          <p:spPr>
            <a:xfrm flipH="false" flipV="false" rot="0">
              <a:off x="0" y="0"/>
              <a:ext cx="123214569" cy="6379210"/>
            </a:xfrm>
            <a:custGeom>
              <a:avLst/>
              <a:gdLst/>
              <a:ahLst/>
              <a:cxnLst/>
              <a:rect r="r" b="b" t="t" l="l"/>
              <a:pathLst>
                <a:path h="6379210" w="123214569">
                  <a:moveTo>
                    <a:pt x="116297348" y="0"/>
                  </a:moveTo>
                  <a:lnTo>
                    <a:pt x="14830961" y="0"/>
                  </a:lnTo>
                  <a:lnTo>
                    <a:pt x="7221293" y="7620"/>
                  </a:lnTo>
                  <a:lnTo>
                    <a:pt x="0" y="6379210"/>
                  </a:lnTo>
                  <a:lnTo>
                    <a:pt x="116568662" y="6379210"/>
                  </a:lnTo>
                  <a:lnTo>
                    <a:pt x="123214569" y="0"/>
                  </a:lnTo>
                  <a:close/>
                </a:path>
              </a:pathLst>
            </a:custGeom>
            <a:solidFill>
              <a:srgbClr val="4A44BD"/>
            </a:solidFill>
          </p:spPr>
        </p:sp>
      </p:grpSp>
      <p:sp>
        <p:nvSpPr>
          <p:cNvPr name="TextBox 5" id="5"/>
          <p:cNvSpPr txBox="true"/>
          <p:nvPr/>
        </p:nvSpPr>
        <p:spPr>
          <a:xfrm rot="0">
            <a:off x="2602492" y="3278455"/>
            <a:ext cx="10407623" cy="2822581"/>
          </a:xfrm>
          <a:prstGeom prst="rect">
            <a:avLst/>
          </a:prstGeom>
        </p:spPr>
        <p:txBody>
          <a:bodyPr anchor="t" rtlCol="false" tIns="0" lIns="0" bIns="0" rIns="0">
            <a:spAutoFit/>
          </a:bodyPr>
          <a:lstStyle/>
          <a:p>
            <a:pPr algn="l" marL="0" indent="0" lvl="0">
              <a:lnSpc>
                <a:spcPts val="11000"/>
              </a:lnSpc>
            </a:pPr>
            <a:r>
              <a:rPr lang="en-US" b="true" sz="10000">
                <a:solidFill>
                  <a:srgbClr val="4A44BD"/>
                </a:solidFill>
                <a:latin typeface="Garet Bold"/>
                <a:ea typeface="Garet Bold"/>
                <a:cs typeface="Garet Bold"/>
                <a:sym typeface="Garet Bold"/>
              </a:rPr>
              <a:t>THANK YOU FOR LISTENING</a:t>
            </a:r>
          </a:p>
        </p:txBody>
      </p:sp>
      <p:sp>
        <p:nvSpPr>
          <p:cNvPr name="TextBox 6" id="6"/>
          <p:cNvSpPr txBox="true"/>
          <p:nvPr/>
        </p:nvSpPr>
        <p:spPr>
          <a:xfrm rot="0">
            <a:off x="1148113" y="6409614"/>
            <a:ext cx="9305337" cy="405765"/>
          </a:xfrm>
          <a:prstGeom prst="rect">
            <a:avLst/>
          </a:prstGeom>
        </p:spPr>
        <p:txBody>
          <a:bodyPr anchor="t" rtlCol="false" tIns="0" lIns="0" bIns="0" rIns="0">
            <a:spAutoFit/>
          </a:bodyPr>
          <a:lstStyle/>
          <a:p>
            <a:pPr algn="l" marL="0" indent="0" lvl="0">
              <a:lnSpc>
                <a:spcPts val="3359"/>
              </a:lnSpc>
            </a:pPr>
          </a:p>
        </p:txBody>
      </p:sp>
      <p:sp>
        <p:nvSpPr>
          <p:cNvPr name="Freeform 7" id="7"/>
          <p:cNvSpPr/>
          <p:nvPr/>
        </p:nvSpPr>
        <p:spPr>
          <a:xfrm flipH="false" flipV="false" rot="0">
            <a:off x="1028700" y="547315"/>
            <a:ext cx="6166464" cy="886429"/>
          </a:xfrm>
          <a:custGeom>
            <a:avLst/>
            <a:gdLst/>
            <a:ahLst/>
            <a:cxnLst/>
            <a:rect r="r" b="b" t="t" l="l"/>
            <a:pathLst>
              <a:path h="886429" w="6166464">
                <a:moveTo>
                  <a:pt x="0" y="0"/>
                </a:moveTo>
                <a:lnTo>
                  <a:pt x="6166464" y="0"/>
                </a:lnTo>
                <a:lnTo>
                  <a:pt x="6166464" y="886429"/>
                </a:lnTo>
                <a:lnTo>
                  <a:pt x="0" y="886429"/>
                </a:lnTo>
                <a:lnTo>
                  <a:pt x="0" y="0"/>
                </a:lnTo>
                <a:close/>
              </a:path>
            </a:pathLst>
          </a:custGeom>
          <a:blipFill>
            <a:blip r:embed="rId4"/>
            <a:stretch>
              <a:fillRect l="0" t="0" r="0" b="0"/>
            </a:stretch>
          </a:blipFill>
        </p:spPr>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58</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13253" y="2963300"/>
            <a:ext cx="9374747" cy="12269388"/>
          </a:xfrm>
          <a:custGeom>
            <a:avLst/>
            <a:gdLst/>
            <a:ahLst/>
            <a:cxnLst/>
            <a:rect r="r" b="b" t="t" l="l"/>
            <a:pathLst>
              <a:path h="12269388" w="9374747">
                <a:moveTo>
                  <a:pt x="0" y="0"/>
                </a:moveTo>
                <a:lnTo>
                  <a:pt x="9374747" y="0"/>
                </a:lnTo>
                <a:lnTo>
                  <a:pt x="9374747" y="12269388"/>
                </a:lnTo>
                <a:lnTo>
                  <a:pt x="0" y="12269388"/>
                </a:lnTo>
                <a:lnTo>
                  <a:pt x="0" y="0"/>
                </a:lnTo>
                <a:close/>
              </a:path>
            </a:pathLst>
          </a:custGeom>
          <a:blipFill>
            <a:blip r:embed="rId2">
              <a:extLst>
                <a:ext uri="{96DAC541-7B7A-43D3-8B79-37D633B846F1}">
                  <asvg:svgBlip xmlns:asvg="http://schemas.microsoft.com/office/drawing/2016/SVG/main" r:embed="rId3"/>
                </a:ext>
              </a:extLst>
            </a:blip>
            <a:stretch>
              <a:fillRect l="0" t="0" r="-30877" b="0"/>
            </a:stretch>
          </a:blipFill>
        </p:spPr>
      </p:sp>
      <p:grpSp>
        <p:nvGrpSpPr>
          <p:cNvPr name="Group 3" id="3"/>
          <p:cNvGrpSpPr/>
          <p:nvPr/>
        </p:nvGrpSpPr>
        <p:grpSpPr>
          <a:xfrm rot="0">
            <a:off x="0" y="9274912"/>
            <a:ext cx="19548495" cy="1012088"/>
            <a:chOff x="0" y="0"/>
            <a:chExt cx="123214575" cy="6379210"/>
          </a:xfrm>
        </p:grpSpPr>
        <p:sp>
          <p:nvSpPr>
            <p:cNvPr name="Freeform 4" id="4"/>
            <p:cNvSpPr/>
            <p:nvPr/>
          </p:nvSpPr>
          <p:spPr>
            <a:xfrm flipH="false" flipV="false" rot="0">
              <a:off x="0" y="0"/>
              <a:ext cx="123214569" cy="6379210"/>
            </a:xfrm>
            <a:custGeom>
              <a:avLst/>
              <a:gdLst/>
              <a:ahLst/>
              <a:cxnLst/>
              <a:rect r="r" b="b" t="t" l="l"/>
              <a:pathLst>
                <a:path h="6379210" w="123214569">
                  <a:moveTo>
                    <a:pt x="116297348" y="0"/>
                  </a:moveTo>
                  <a:lnTo>
                    <a:pt x="14830961" y="0"/>
                  </a:lnTo>
                  <a:lnTo>
                    <a:pt x="7221293" y="7620"/>
                  </a:lnTo>
                  <a:lnTo>
                    <a:pt x="0" y="6379210"/>
                  </a:lnTo>
                  <a:lnTo>
                    <a:pt x="116568662" y="6379210"/>
                  </a:lnTo>
                  <a:lnTo>
                    <a:pt x="123214569" y="0"/>
                  </a:lnTo>
                  <a:close/>
                </a:path>
              </a:pathLst>
            </a:custGeom>
            <a:solidFill>
              <a:srgbClr val="4A44BD"/>
            </a:solidFill>
          </p:spPr>
        </p:sp>
      </p:grpSp>
      <p:sp>
        <p:nvSpPr>
          <p:cNvPr name="TextBox 5" id="5"/>
          <p:cNvSpPr txBox="true"/>
          <p:nvPr/>
        </p:nvSpPr>
        <p:spPr>
          <a:xfrm rot="0">
            <a:off x="2954458" y="4470397"/>
            <a:ext cx="10407623" cy="1431931"/>
          </a:xfrm>
          <a:prstGeom prst="rect">
            <a:avLst/>
          </a:prstGeom>
        </p:spPr>
        <p:txBody>
          <a:bodyPr anchor="t" rtlCol="false" tIns="0" lIns="0" bIns="0" rIns="0">
            <a:spAutoFit/>
          </a:bodyPr>
          <a:lstStyle/>
          <a:p>
            <a:pPr algn="l" marL="0" indent="0" lvl="0">
              <a:lnSpc>
                <a:spcPts val="11000"/>
              </a:lnSpc>
            </a:pPr>
            <a:r>
              <a:rPr lang="en-US" b="true" sz="10000">
                <a:solidFill>
                  <a:srgbClr val="4A44BD"/>
                </a:solidFill>
                <a:latin typeface="Garet Bold"/>
                <a:ea typeface="Garet Bold"/>
                <a:cs typeface="Garet Bold"/>
                <a:sym typeface="Garet Bold"/>
              </a:rPr>
              <a:t>PHỤ LỤC</a:t>
            </a:r>
          </a:p>
        </p:txBody>
      </p:sp>
      <p:sp>
        <p:nvSpPr>
          <p:cNvPr name="TextBox 6" id="6"/>
          <p:cNvSpPr txBox="true"/>
          <p:nvPr/>
        </p:nvSpPr>
        <p:spPr>
          <a:xfrm rot="0">
            <a:off x="1148113" y="6409614"/>
            <a:ext cx="9305337" cy="405765"/>
          </a:xfrm>
          <a:prstGeom prst="rect">
            <a:avLst/>
          </a:prstGeom>
        </p:spPr>
        <p:txBody>
          <a:bodyPr anchor="t" rtlCol="false" tIns="0" lIns="0" bIns="0" rIns="0">
            <a:spAutoFit/>
          </a:bodyPr>
          <a:lstStyle/>
          <a:p>
            <a:pPr algn="l" marL="0" indent="0" lvl="0">
              <a:lnSpc>
                <a:spcPts val="3359"/>
              </a:lnSpc>
            </a:pPr>
          </a:p>
        </p:txBody>
      </p:sp>
      <p:sp>
        <p:nvSpPr>
          <p:cNvPr name="Freeform 7" id="7"/>
          <p:cNvSpPr/>
          <p:nvPr/>
        </p:nvSpPr>
        <p:spPr>
          <a:xfrm flipH="false" flipV="false" rot="0">
            <a:off x="1028700" y="547315"/>
            <a:ext cx="6166464" cy="886429"/>
          </a:xfrm>
          <a:custGeom>
            <a:avLst/>
            <a:gdLst/>
            <a:ahLst/>
            <a:cxnLst/>
            <a:rect r="r" b="b" t="t" l="l"/>
            <a:pathLst>
              <a:path h="886429" w="6166464">
                <a:moveTo>
                  <a:pt x="0" y="0"/>
                </a:moveTo>
                <a:lnTo>
                  <a:pt x="6166464" y="0"/>
                </a:lnTo>
                <a:lnTo>
                  <a:pt x="6166464" y="886429"/>
                </a:lnTo>
                <a:lnTo>
                  <a:pt x="0" y="886429"/>
                </a:lnTo>
                <a:lnTo>
                  <a:pt x="0" y="0"/>
                </a:lnTo>
                <a:close/>
              </a:path>
            </a:pathLst>
          </a:custGeom>
          <a:blipFill>
            <a:blip r:embed="rId4"/>
            <a:stretch>
              <a:fillRect l="0" t="0" r="0" b="0"/>
            </a:stretch>
          </a:blipFill>
        </p:spPr>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59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graphicFrame>
        <p:nvGraphicFramePr>
          <p:cNvPr name="Object 5" id="5"/>
          <p:cNvGraphicFramePr/>
          <p:nvPr/>
        </p:nvGraphicFramePr>
        <p:xfrm>
          <a:off x="298617" y="2465259"/>
          <a:ext cx="5657850" cy="3143250"/>
        </p:xfrm>
        <a:graphic>
          <a:graphicData uri="http://schemas.openxmlformats.org/presentationml/2006/ole">
            <p:oleObj imgW="6781800" imgH="4267200" r:id="rId3" progId="Excel.Sheet.12" name="Worksheet">
              <p:embed/>
              <p:pic>
                <p:nvPicPr>
                  <p:cNvPr name="" id="0"/>
                  <p:cNvPicPr/>
                  <p:nvPr/>
                </p:nvPicPr>
                <p:blipFill>
                  <a:blip r:embed="rId2"/>
                  <a:stretch>
                    <a:fillRect/>
                  </a:stretch>
                </p:blipFill>
                <p:spPr>
                  <a:xfrm>
                    <a:off x="1270000" y="1270000"/>
                    <a:ext cx="1270000" cy="1270000"/>
                  </a:xfrm>
                  <a:prstGeom prst="rect"/>
                </p:spPr>
              </p:pic>
            </p:oleObj>
          </a:graphicData>
        </a:graphic>
      </p:graphicFrame>
      <p:sp>
        <p:nvSpPr>
          <p:cNvPr name="TextBox 6" id="6"/>
          <p:cNvSpPr txBox="true"/>
          <p:nvPr/>
        </p:nvSpPr>
        <p:spPr>
          <a:xfrm rot="0">
            <a:off x="298085" y="173037"/>
            <a:ext cx="7738821"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1.2 Mục tiêu đề tài</a:t>
            </a:r>
          </a:p>
        </p:txBody>
      </p:sp>
      <p:sp>
        <p:nvSpPr>
          <p:cNvPr name="TextBox 7" id="7"/>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6</a:t>
            </a:r>
          </a:p>
        </p:txBody>
      </p:sp>
      <p:sp>
        <p:nvSpPr>
          <p:cNvPr name="TextBox 8" id="8"/>
          <p:cNvSpPr txBox="true"/>
          <p:nvPr/>
        </p:nvSpPr>
        <p:spPr>
          <a:xfrm rot="0">
            <a:off x="298085" y="1159699"/>
            <a:ext cx="17790837" cy="905510"/>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Canva Sans Bold"/>
                <a:ea typeface="Canva Sans Bold"/>
                <a:cs typeface="Canva Sans Bold"/>
                <a:sym typeface="Canva Sans Bold"/>
              </a:rPr>
              <a:t>Đối với người nhân viên và quản trị viên cửa hàng </a:t>
            </a:r>
            <a:r>
              <a:rPr lang="en-US" b="true" sz="2799">
                <a:solidFill>
                  <a:srgbClr val="000000"/>
                </a:solidFill>
                <a:latin typeface="Canva Sans Bold"/>
                <a:ea typeface="Canva Sans Bold"/>
                <a:cs typeface="Canva Sans Bold"/>
                <a:sym typeface="Canva Sans Bold"/>
              </a:rPr>
              <a:t>(Staff vs Admin)</a:t>
            </a:r>
          </a:p>
          <a:p>
            <a:pPr algn="l">
              <a:lnSpc>
                <a:spcPts val="3359"/>
              </a:lnSpc>
            </a:pPr>
            <a:r>
              <a:rPr lang="en-US" sz="2400">
                <a:solidFill>
                  <a:srgbClr val="000000"/>
                </a:solidFill>
                <a:latin typeface="Canva Sans"/>
                <a:ea typeface="Canva Sans"/>
                <a:cs typeface="Canva Sans"/>
                <a:sym typeface="Canva Sans"/>
              </a:rPr>
              <a:t>Mục tiêu: Nhấn mạnh sự chuyên biệt hóa vai trò và quyền hạn xử lý tài chính.</a:t>
            </a:r>
          </a:p>
        </p:txBody>
      </p:sp>
    </p:spTree>
  </p:cSld>
  <p:clrMapOvr>
    <a:masterClrMapping/>
  </p:clrMapOvr>
</p:sld>
</file>

<file path=ppt/slides/slide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TextBox 5" id="5"/>
          <p:cNvSpPr txBox="true"/>
          <p:nvPr/>
        </p:nvSpPr>
        <p:spPr>
          <a:xfrm rot="0">
            <a:off x="298085" y="173037"/>
            <a:ext cx="7738821"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1.3 Phạm vi và giới hạn đề tài</a:t>
            </a:r>
          </a:p>
        </p:txBody>
      </p:sp>
      <p:sp>
        <p:nvSpPr>
          <p:cNvPr name="TextBox 6" id="6"/>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7</a:t>
            </a:r>
          </a:p>
        </p:txBody>
      </p:sp>
      <p:sp>
        <p:nvSpPr>
          <p:cNvPr name="TextBox 7" id="7"/>
          <p:cNvSpPr txBox="true"/>
          <p:nvPr/>
        </p:nvSpPr>
        <p:spPr>
          <a:xfrm rot="0">
            <a:off x="1195803" y="2298841"/>
            <a:ext cx="7667625" cy="2462530"/>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Canva Sans Bold"/>
                <a:ea typeface="Canva Sans Bold"/>
                <a:cs typeface="Canva Sans Bold"/>
                <a:sym typeface="Canva Sans Bold"/>
              </a:rPr>
              <a:t>Quy mô triển khai (Business Scope):</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Mô hình: Chuỗi cửa hàng bán lẻ quy mô nhỏ.</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Giới hạn: Tối đa 02 chi nhánh và dưới 10 nhân viên vận hành.</a:t>
            </a:r>
          </a:p>
        </p:txBody>
      </p:sp>
      <p:sp>
        <p:nvSpPr>
          <p:cNvPr name="TextBox 8" id="8"/>
          <p:cNvSpPr txBox="true"/>
          <p:nvPr/>
        </p:nvSpPr>
        <p:spPr>
          <a:xfrm rot="0">
            <a:off x="9630520" y="2298841"/>
            <a:ext cx="6954873" cy="2957830"/>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Canva Sans Bold"/>
                <a:ea typeface="Canva Sans Bold"/>
                <a:cs typeface="Canva Sans Bold"/>
                <a:sym typeface="Canva Sans Bold"/>
              </a:rPr>
              <a:t>Tác nhân hệ thống (Actors):</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Quản trị viên (Admin): Quản lý toàn hệ thống.</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Nhân viên: Thực hiện nghiệp vụ bán hàng/kho tại cửa hàng.</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Khách hàng: Người mua sắm online.</a:t>
            </a:r>
          </a:p>
        </p:txBody>
      </p:sp>
      <p:sp>
        <p:nvSpPr>
          <p:cNvPr name="TextBox 9" id="9"/>
          <p:cNvSpPr txBox="true"/>
          <p:nvPr/>
        </p:nvSpPr>
        <p:spPr>
          <a:xfrm rot="0">
            <a:off x="1195803" y="6526812"/>
            <a:ext cx="7500522" cy="1967230"/>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Canva Sans Bold"/>
                <a:ea typeface="Canva Sans Bold"/>
                <a:cs typeface="Canva Sans Bold"/>
                <a:sym typeface="Canva Sans Bold"/>
              </a:rPr>
              <a:t>Lĩ</a:t>
            </a:r>
            <a:r>
              <a:rPr lang="en-US" b="true" sz="2799">
                <a:solidFill>
                  <a:srgbClr val="000000"/>
                </a:solidFill>
                <a:latin typeface="Canva Sans Bold"/>
                <a:ea typeface="Canva Sans Bold"/>
                <a:cs typeface="Canva Sans Bold"/>
                <a:sym typeface="Canva Sans Bold"/>
              </a:rPr>
              <a:t>nh vực kinh doanh (Domain):</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Sản phẩm: Thời trang Nam &amp; Nữ (Quần áo, giày dép, mũ nón).</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Phụ kiện: Thắt lưng, ví, túi xách, balo.</a:t>
            </a:r>
          </a:p>
        </p:txBody>
      </p:sp>
      <p:sp>
        <p:nvSpPr>
          <p:cNvPr name="TextBox 10" id="10"/>
          <p:cNvSpPr txBox="true"/>
          <p:nvPr/>
        </p:nvSpPr>
        <p:spPr>
          <a:xfrm rot="0">
            <a:off x="9801225" y="6526812"/>
            <a:ext cx="6954873" cy="1471930"/>
          </a:xfrm>
          <a:prstGeom prst="rect">
            <a:avLst/>
          </a:prstGeom>
        </p:spPr>
        <p:txBody>
          <a:bodyPr anchor="t" rtlCol="false" tIns="0" lIns="0" bIns="0" rIns="0">
            <a:spAutoFit/>
          </a:bodyPr>
          <a:lstStyle/>
          <a:p>
            <a:pPr algn="l">
              <a:lnSpc>
                <a:spcPts val="3919"/>
              </a:lnSpc>
              <a:spcBef>
                <a:spcPct val="0"/>
              </a:spcBef>
            </a:pPr>
            <a:r>
              <a:rPr lang="en-US" b="true" sz="2799">
                <a:solidFill>
                  <a:srgbClr val="000000"/>
                </a:solidFill>
                <a:latin typeface="Canva Sans Bold"/>
                <a:ea typeface="Canva Sans Bold"/>
                <a:cs typeface="Canva Sans Bold"/>
                <a:sym typeface="Canva Sans Bold"/>
              </a:rPr>
              <a:t>P</a:t>
            </a:r>
            <a:r>
              <a:rPr lang="en-US" b="true" sz="2799">
                <a:solidFill>
                  <a:srgbClr val="000000"/>
                </a:solidFill>
                <a:latin typeface="Canva Sans Bold"/>
                <a:ea typeface="Canva Sans Bold"/>
                <a:cs typeface="Canva Sans Bold"/>
                <a:sym typeface="Canva Sans Bold"/>
              </a:rPr>
              <a:t>hân khúc khách hàng mục tiêu:</a:t>
            </a:r>
          </a:p>
          <a:p>
            <a:pPr algn="l" marL="604519" indent="-302260" lvl="1">
              <a:lnSpc>
                <a:spcPts val="3919"/>
              </a:lnSpc>
              <a:buFont typeface="Arial"/>
              <a:buChar char="•"/>
            </a:pPr>
            <a:r>
              <a:rPr lang="en-US" sz="2799">
                <a:solidFill>
                  <a:srgbClr val="000000"/>
                </a:solidFill>
                <a:latin typeface="Canva Sans"/>
                <a:ea typeface="Canva Sans"/>
                <a:cs typeface="Canva Sans"/>
                <a:sym typeface="Canva Sans"/>
              </a:rPr>
              <a:t>Độ tuổi: 15 - 30 tuổi (Học sinh, sinh viên, người mới đi làm).</a:t>
            </a:r>
          </a:p>
        </p:txBody>
      </p:sp>
      <p:sp>
        <p:nvSpPr>
          <p:cNvPr name="AutoShape 11" id="11"/>
          <p:cNvSpPr/>
          <p:nvPr/>
        </p:nvSpPr>
        <p:spPr>
          <a:xfrm>
            <a:off x="1028700" y="5920316"/>
            <a:ext cx="16230600" cy="0"/>
          </a:xfrm>
          <a:prstGeom prst="line">
            <a:avLst/>
          </a:prstGeom>
          <a:ln cap="flat" w="38100">
            <a:solidFill>
              <a:srgbClr val="000000"/>
            </a:solidFill>
            <a:prstDash val="sysDot"/>
            <a:headEnd type="none" len="sm" w="sm"/>
            <a:tailEnd type="none" len="sm" w="sm"/>
          </a:ln>
        </p:spPr>
      </p:sp>
      <p:sp>
        <p:nvSpPr>
          <p:cNvPr name="AutoShape 12" id="12"/>
          <p:cNvSpPr/>
          <p:nvPr/>
        </p:nvSpPr>
        <p:spPr>
          <a:xfrm>
            <a:off x="9163050" y="2355991"/>
            <a:ext cx="0" cy="6138051"/>
          </a:xfrm>
          <a:prstGeom prst="line">
            <a:avLst/>
          </a:prstGeom>
          <a:ln cap="flat" w="38100">
            <a:solidFill>
              <a:srgbClr val="000000"/>
            </a:solidFill>
            <a:prstDash val="sysDot"/>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913253" y="2963300"/>
            <a:ext cx="9374747" cy="12269388"/>
          </a:xfrm>
          <a:custGeom>
            <a:avLst/>
            <a:gdLst/>
            <a:ahLst/>
            <a:cxnLst/>
            <a:rect r="r" b="b" t="t" l="l"/>
            <a:pathLst>
              <a:path h="12269388" w="9374747">
                <a:moveTo>
                  <a:pt x="0" y="0"/>
                </a:moveTo>
                <a:lnTo>
                  <a:pt x="9374747" y="0"/>
                </a:lnTo>
                <a:lnTo>
                  <a:pt x="9374747" y="12269388"/>
                </a:lnTo>
                <a:lnTo>
                  <a:pt x="0" y="12269388"/>
                </a:lnTo>
                <a:lnTo>
                  <a:pt x="0" y="0"/>
                </a:lnTo>
                <a:close/>
              </a:path>
            </a:pathLst>
          </a:custGeom>
          <a:blipFill>
            <a:blip r:embed="rId2">
              <a:extLst>
                <a:ext uri="{96DAC541-7B7A-43D3-8B79-37D633B846F1}">
                  <asvg:svgBlip xmlns:asvg="http://schemas.microsoft.com/office/drawing/2016/SVG/main" r:embed="rId3"/>
                </a:ext>
              </a:extLst>
            </a:blip>
            <a:stretch>
              <a:fillRect l="0" t="0" r="-30877" b="0"/>
            </a:stretch>
          </a:blipFill>
        </p:spPr>
      </p:sp>
      <p:grpSp>
        <p:nvGrpSpPr>
          <p:cNvPr name="Group 3" id="3"/>
          <p:cNvGrpSpPr/>
          <p:nvPr/>
        </p:nvGrpSpPr>
        <p:grpSpPr>
          <a:xfrm rot="0">
            <a:off x="0" y="9274912"/>
            <a:ext cx="19548495" cy="1012088"/>
            <a:chOff x="0" y="0"/>
            <a:chExt cx="123214575" cy="6379210"/>
          </a:xfrm>
        </p:grpSpPr>
        <p:sp>
          <p:nvSpPr>
            <p:cNvPr name="Freeform 4" id="4"/>
            <p:cNvSpPr/>
            <p:nvPr/>
          </p:nvSpPr>
          <p:spPr>
            <a:xfrm flipH="false" flipV="false" rot="0">
              <a:off x="0" y="0"/>
              <a:ext cx="123214569" cy="6379210"/>
            </a:xfrm>
            <a:custGeom>
              <a:avLst/>
              <a:gdLst/>
              <a:ahLst/>
              <a:cxnLst/>
              <a:rect r="r" b="b" t="t" l="l"/>
              <a:pathLst>
                <a:path h="6379210" w="123214569">
                  <a:moveTo>
                    <a:pt x="116297348" y="0"/>
                  </a:moveTo>
                  <a:lnTo>
                    <a:pt x="14830961" y="0"/>
                  </a:lnTo>
                  <a:lnTo>
                    <a:pt x="7221293" y="7620"/>
                  </a:lnTo>
                  <a:lnTo>
                    <a:pt x="0" y="6379210"/>
                  </a:lnTo>
                  <a:lnTo>
                    <a:pt x="116568662" y="6379210"/>
                  </a:lnTo>
                  <a:lnTo>
                    <a:pt x="123214569" y="0"/>
                  </a:lnTo>
                  <a:close/>
                </a:path>
              </a:pathLst>
            </a:custGeom>
            <a:solidFill>
              <a:srgbClr val="4A44BD"/>
            </a:solidFill>
          </p:spPr>
        </p:sp>
      </p:grpSp>
      <p:sp>
        <p:nvSpPr>
          <p:cNvPr name="TextBox 5" id="5"/>
          <p:cNvSpPr txBox="true"/>
          <p:nvPr/>
        </p:nvSpPr>
        <p:spPr>
          <a:xfrm rot="0">
            <a:off x="2602492" y="3011755"/>
            <a:ext cx="10407623" cy="5210164"/>
          </a:xfrm>
          <a:prstGeom prst="rect">
            <a:avLst/>
          </a:prstGeom>
        </p:spPr>
        <p:txBody>
          <a:bodyPr anchor="t" rtlCol="false" tIns="0" lIns="0" bIns="0" rIns="0">
            <a:spAutoFit/>
          </a:bodyPr>
          <a:lstStyle/>
          <a:p>
            <a:pPr algn="l" marL="0" indent="0" lvl="0">
              <a:lnSpc>
                <a:spcPts val="13800"/>
              </a:lnSpc>
            </a:pPr>
            <a:r>
              <a:rPr lang="en-US" b="true" sz="10000">
                <a:solidFill>
                  <a:srgbClr val="4A44BD"/>
                </a:solidFill>
                <a:latin typeface="Garet Bold"/>
                <a:ea typeface="Garet Bold"/>
                <a:cs typeface="Garet Bold"/>
                <a:sym typeface="Garet Bold"/>
              </a:rPr>
              <a:t>PHÂN TÍCH CÁC HỆ THỐNG LIÊN QUAN</a:t>
            </a:r>
          </a:p>
        </p:txBody>
      </p:sp>
      <p:sp>
        <p:nvSpPr>
          <p:cNvPr name="TextBox 6" id="6"/>
          <p:cNvSpPr txBox="true"/>
          <p:nvPr/>
        </p:nvSpPr>
        <p:spPr>
          <a:xfrm rot="0">
            <a:off x="1148113" y="6409614"/>
            <a:ext cx="9305337" cy="405765"/>
          </a:xfrm>
          <a:prstGeom prst="rect">
            <a:avLst/>
          </a:prstGeom>
        </p:spPr>
        <p:txBody>
          <a:bodyPr anchor="t" rtlCol="false" tIns="0" lIns="0" bIns="0" rIns="0">
            <a:spAutoFit/>
          </a:bodyPr>
          <a:lstStyle/>
          <a:p>
            <a:pPr algn="l" marL="0" indent="0" lvl="0">
              <a:lnSpc>
                <a:spcPts val="3359"/>
              </a:lnSpc>
            </a:pPr>
          </a:p>
        </p:txBody>
      </p:sp>
      <p:sp>
        <p:nvSpPr>
          <p:cNvPr name="Freeform 7" id="7"/>
          <p:cNvSpPr/>
          <p:nvPr/>
        </p:nvSpPr>
        <p:spPr>
          <a:xfrm flipH="false" flipV="false" rot="0">
            <a:off x="1028700" y="547315"/>
            <a:ext cx="6166464" cy="886429"/>
          </a:xfrm>
          <a:custGeom>
            <a:avLst/>
            <a:gdLst/>
            <a:ahLst/>
            <a:cxnLst/>
            <a:rect r="r" b="b" t="t" l="l"/>
            <a:pathLst>
              <a:path h="886429" w="6166464">
                <a:moveTo>
                  <a:pt x="0" y="0"/>
                </a:moveTo>
                <a:lnTo>
                  <a:pt x="6166464" y="0"/>
                </a:lnTo>
                <a:lnTo>
                  <a:pt x="6166464" y="886429"/>
                </a:lnTo>
                <a:lnTo>
                  <a:pt x="0" y="886429"/>
                </a:lnTo>
                <a:lnTo>
                  <a:pt x="0" y="0"/>
                </a:lnTo>
                <a:close/>
              </a:path>
            </a:pathLst>
          </a:custGeom>
          <a:blipFill>
            <a:blip r:embed="rId4"/>
            <a:stretch>
              <a:fillRect l="0" t="0" r="0" b="0"/>
            </a:stretch>
          </a:blipFill>
        </p:spPr>
      </p:sp>
      <p:sp>
        <p:nvSpPr>
          <p:cNvPr name="TextBox 8" id="8"/>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
            <a:chOff x="0" y="0"/>
            <a:chExt cx="4816593" cy="270933"/>
          </a:xfrm>
        </p:grpSpPr>
        <p:sp>
          <p:nvSpPr>
            <p:cNvPr name="Freeform 3" id="3"/>
            <p:cNvSpPr/>
            <p:nvPr/>
          </p:nvSpPr>
          <p:spPr>
            <a:xfrm flipH="false" flipV="false" rot="0">
              <a:off x="0" y="0"/>
              <a:ext cx="4816592" cy="270933"/>
            </a:xfrm>
            <a:custGeom>
              <a:avLst/>
              <a:gdLst/>
              <a:ahLst/>
              <a:cxnLst/>
              <a:rect r="r" b="b" t="t" l="l"/>
              <a:pathLst>
                <a:path h="270933" w="4816592">
                  <a:moveTo>
                    <a:pt x="0" y="0"/>
                  </a:moveTo>
                  <a:lnTo>
                    <a:pt x="4816592" y="0"/>
                  </a:lnTo>
                  <a:lnTo>
                    <a:pt x="4816592" y="270933"/>
                  </a:lnTo>
                  <a:lnTo>
                    <a:pt x="0" y="270933"/>
                  </a:lnTo>
                  <a:close/>
                </a:path>
              </a:pathLst>
            </a:custGeom>
            <a:gradFill rotWithShape="true">
              <a:gsLst>
                <a:gs pos="0">
                  <a:srgbClr val="004AAD">
                    <a:alpha val="100000"/>
                  </a:srgbClr>
                </a:gs>
                <a:gs pos="100000">
                  <a:srgbClr val="CB6CE6">
                    <a:alpha val="100000"/>
                  </a:srgbClr>
                </a:gs>
              </a:gsLst>
              <a:lin ang="0"/>
            </a:gradFill>
          </p:spPr>
        </p:sp>
        <p:sp>
          <p:nvSpPr>
            <p:cNvPr name="TextBox 4" id="4"/>
            <p:cNvSpPr txBox="true"/>
            <p:nvPr/>
          </p:nvSpPr>
          <p:spPr>
            <a:xfrm>
              <a:off x="0" y="-19050"/>
              <a:ext cx="4816593" cy="289983"/>
            </a:xfrm>
            <a:prstGeom prst="rect">
              <a:avLst/>
            </a:prstGeom>
          </p:spPr>
          <p:txBody>
            <a:bodyPr anchor="ctr" rtlCol="false" tIns="50800" lIns="50800" bIns="50800" rIns="50800"/>
            <a:lstStyle/>
            <a:p>
              <a:pPr algn="ctr">
                <a:lnSpc>
                  <a:spcPts val="2340"/>
                </a:lnSpc>
              </a:pPr>
            </a:p>
          </p:txBody>
        </p:sp>
      </p:grpSp>
      <p:sp>
        <p:nvSpPr>
          <p:cNvPr name="Freeform 5" id="5"/>
          <p:cNvSpPr/>
          <p:nvPr/>
        </p:nvSpPr>
        <p:spPr>
          <a:xfrm flipH="false" flipV="false" rot="0">
            <a:off x="3529104" y="2212630"/>
            <a:ext cx="3890871" cy="2188615"/>
          </a:xfrm>
          <a:custGeom>
            <a:avLst/>
            <a:gdLst/>
            <a:ahLst/>
            <a:cxnLst/>
            <a:rect r="r" b="b" t="t" l="l"/>
            <a:pathLst>
              <a:path h="2188615" w="3890871">
                <a:moveTo>
                  <a:pt x="0" y="0"/>
                </a:moveTo>
                <a:lnTo>
                  <a:pt x="3890871" y="0"/>
                </a:lnTo>
                <a:lnTo>
                  <a:pt x="3890871" y="2188615"/>
                </a:lnTo>
                <a:lnTo>
                  <a:pt x="0" y="2188615"/>
                </a:lnTo>
                <a:lnTo>
                  <a:pt x="0" y="0"/>
                </a:lnTo>
                <a:close/>
              </a:path>
            </a:pathLst>
          </a:custGeom>
          <a:blipFill>
            <a:blip r:embed="rId2"/>
            <a:stretch>
              <a:fillRect l="0" t="0" r="0" b="0"/>
            </a:stretch>
          </a:blipFill>
        </p:spPr>
      </p:sp>
      <p:sp>
        <p:nvSpPr>
          <p:cNvPr name="Freeform 6" id="6"/>
          <p:cNvSpPr/>
          <p:nvPr/>
        </p:nvSpPr>
        <p:spPr>
          <a:xfrm flipH="false" flipV="false" rot="0">
            <a:off x="9144000" y="1342447"/>
            <a:ext cx="6990035" cy="3928982"/>
          </a:xfrm>
          <a:custGeom>
            <a:avLst/>
            <a:gdLst/>
            <a:ahLst/>
            <a:cxnLst/>
            <a:rect r="r" b="b" t="t" l="l"/>
            <a:pathLst>
              <a:path h="3928982" w="6990035">
                <a:moveTo>
                  <a:pt x="0" y="0"/>
                </a:moveTo>
                <a:lnTo>
                  <a:pt x="6990035" y="0"/>
                </a:lnTo>
                <a:lnTo>
                  <a:pt x="6990035" y="3928982"/>
                </a:lnTo>
                <a:lnTo>
                  <a:pt x="0" y="3928982"/>
                </a:lnTo>
                <a:lnTo>
                  <a:pt x="0" y="0"/>
                </a:lnTo>
                <a:close/>
              </a:path>
            </a:pathLst>
          </a:custGeom>
          <a:blipFill>
            <a:blip r:embed="rId3"/>
            <a:stretch>
              <a:fillRect l="0" t="0" r="0" b="0"/>
            </a:stretch>
          </a:blipFill>
        </p:spPr>
      </p:sp>
      <p:sp>
        <p:nvSpPr>
          <p:cNvPr name="Freeform 7" id="7"/>
          <p:cNvSpPr/>
          <p:nvPr/>
        </p:nvSpPr>
        <p:spPr>
          <a:xfrm flipH="false" flipV="false" rot="0">
            <a:off x="6478154" y="6045443"/>
            <a:ext cx="5768371" cy="1345953"/>
          </a:xfrm>
          <a:custGeom>
            <a:avLst/>
            <a:gdLst/>
            <a:ahLst/>
            <a:cxnLst/>
            <a:rect r="r" b="b" t="t" l="l"/>
            <a:pathLst>
              <a:path h="1345953" w="5768371">
                <a:moveTo>
                  <a:pt x="0" y="0"/>
                </a:moveTo>
                <a:lnTo>
                  <a:pt x="5768372" y="0"/>
                </a:lnTo>
                <a:lnTo>
                  <a:pt x="5768372" y="1345953"/>
                </a:lnTo>
                <a:lnTo>
                  <a:pt x="0" y="1345953"/>
                </a:lnTo>
                <a:lnTo>
                  <a:pt x="0" y="0"/>
                </a:lnTo>
                <a:close/>
              </a:path>
            </a:pathLst>
          </a:custGeom>
          <a:blipFill>
            <a:blip r:embed="rId4"/>
            <a:stretch>
              <a:fillRect l="0" t="0" r="0" b="0"/>
            </a:stretch>
          </a:blipFill>
        </p:spPr>
      </p:sp>
      <p:sp>
        <p:nvSpPr>
          <p:cNvPr name="Freeform 8" id="8"/>
          <p:cNvSpPr/>
          <p:nvPr/>
        </p:nvSpPr>
        <p:spPr>
          <a:xfrm flipH="false" flipV="false" rot="0">
            <a:off x="13372260" y="4685993"/>
            <a:ext cx="3660448" cy="3660448"/>
          </a:xfrm>
          <a:custGeom>
            <a:avLst/>
            <a:gdLst/>
            <a:ahLst/>
            <a:cxnLst/>
            <a:rect r="r" b="b" t="t" l="l"/>
            <a:pathLst>
              <a:path h="3660448" w="3660448">
                <a:moveTo>
                  <a:pt x="0" y="0"/>
                </a:moveTo>
                <a:lnTo>
                  <a:pt x="3660448" y="0"/>
                </a:lnTo>
                <a:lnTo>
                  <a:pt x="3660448" y="3660448"/>
                </a:lnTo>
                <a:lnTo>
                  <a:pt x="0" y="3660448"/>
                </a:lnTo>
                <a:lnTo>
                  <a:pt x="0" y="0"/>
                </a:lnTo>
                <a:close/>
              </a:path>
            </a:pathLst>
          </a:custGeom>
          <a:blipFill>
            <a:blip r:embed="rId5"/>
            <a:stretch>
              <a:fillRect l="0" t="0" r="0" b="0"/>
            </a:stretch>
          </a:blipFill>
        </p:spPr>
      </p:sp>
      <p:sp>
        <p:nvSpPr>
          <p:cNvPr name="Freeform 9" id="9"/>
          <p:cNvSpPr/>
          <p:nvPr/>
        </p:nvSpPr>
        <p:spPr>
          <a:xfrm flipH="false" flipV="false" rot="0">
            <a:off x="824947" y="4685993"/>
            <a:ext cx="4064853" cy="4064853"/>
          </a:xfrm>
          <a:custGeom>
            <a:avLst/>
            <a:gdLst/>
            <a:ahLst/>
            <a:cxnLst/>
            <a:rect r="r" b="b" t="t" l="l"/>
            <a:pathLst>
              <a:path h="4064853" w="4064853">
                <a:moveTo>
                  <a:pt x="0" y="0"/>
                </a:moveTo>
                <a:lnTo>
                  <a:pt x="4064853" y="0"/>
                </a:lnTo>
                <a:lnTo>
                  <a:pt x="4064853" y="4064853"/>
                </a:lnTo>
                <a:lnTo>
                  <a:pt x="0" y="4064853"/>
                </a:lnTo>
                <a:lnTo>
                  <a:pt x="0" y="0"/>
                </a:lnTo>
                <a:close/>
              </a:path>
            </a:pathLst>
          </a:custGeom>
          <a:blipFill>
            <a:blip r:embed="rId6"/>
            <a:stretch>
              <a:fillRect l="0" t="0" r="0" b="0"/>
            </a:stretch>
          </a:blipFill>
        </p:spPr>
      </p:sp>
      <p:sp>
        <p:nvSpPr>
          <p:cNvPr name="TextBox 10" id="10"/>
          <p:cNvSpPr txBox="true"/>
          <p:nvPr/>
        </p:nvSpPr>
        <p:spPr>
          <a:xfrm rot="0">
            <a:off x="298085" y="173037"/>
            <a:ext cx="15664986" cy="644525"/>
          </a:xfrm>
          <a:prstGeom prst="rect">
            <a:avLst/>
          </a:prstGeom>
        </p:spPr>
        <p:txBody>
          <a:bodyPr anchor="t" rtlCol="false" tIns="0" lIns="0" bIns="0" rIns="0">
            <a:spAutoFit/>
          </a:bodyPr>
          <a:lstStyle/>
          <a:p>
            <a:pPr algn="l">
              <a:lnSpc>
                <a:spcPts val="5199"/>
              </a:lnSpc>
              <a:spcBef>
                <a:spcPct val="0"/>
              </a:spcBef>
            </a:pPr>
            <a:r>
              <a:rPr lang="en-US" b="true" sz="3999">
                <a:solidFill>
                  <a:srgbClr val="FFFFFF"/>
                </a:solidFill>
                <a:latin typeface="Open Sans Bold"/>
                <a:ea typeface="Open Sans Bold"/>
                <a:cs typeface="Open Sans Bold"/>
                <a:sym typeface="Open Sans Bold"/>
              </a:rPr>
              <a:t>2. Phân tích các hệ thống có liên quan</a:t>
            </a:r>
          </a:p>
        </p:txBody>
      </p:sp>
      <p:sp>
        <p:nvSpPr>
          <p:cNvPr name="TextBox 11" id="11"/>
          <p:cNvSpPr txBox="true"/>
          <p:nvPr/>
        </p:nvSpPr>
        <p:spPr>
          <a:xfrm rot="0">
            <a:off x="17563137" y="169490"/>
            <a:ext cx="152400" cy="228600"/>
          </a:xfrm>
          <a:prstGeom prst="rect">
            <a:avLst/>
          </a:prstGeom>
        </p:spPr>
        <p:txBody>
          <a:bodyPr anchor="t" rtlCol="false" tIns="0" lIns="0" bIns="0" rIns="0" wrap="none">
            <a:spAutoFit/>
          </a:bodyPr>
          <a:lstStyle/>
          <a:p>
            <a:pPr algn="ctr">
              <a:lnSpc>
                <a:spcPts val="5599"/>
              </a:lnSpc>
              <a:spcBef>
                <a:spcPct val="0"/>
              </a:spcBef>
            </a:pPr>
            <a:r>
              <a:rPr lang="en-US" sz="3999">
                <a:solidFill>
                  <a:srgbClr val="000000"/>
                </a:solidFill>
                <a:latin typeface="Canva Sans"/>
                <a:ea typeface="Canva Sans"/>
                <a:cs typeface="Canva Sans"/>
                <a:sym typeface="Canva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DAG89JgLxmQ</dc:identifier>
  <dcterms:modified xsi:type="dcterms:W3CDTF">2011-08-01T06:04:30Z</dcterms:modified>
  <cp:revision>1</cp:revision>
  <dc:title>HK125-DACN- HỆ THỐNG BÁN HÀNG TRỰC TUYẾN</dc:title>
</cp:coreProperties>
</file>